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1"/>
  </p:notesMasterIdLst>
  <p:sldIdLst>
    <p:sldId id="256" r:id="rId2"/>
    <p:sldId id="258" r:id="rId3"/>
    <p:sldId id="313" r:id="rId4"/>
    <p:sldId id="314" r:id="rId5"/>
    <p:sldId id="317" r:id="rId6"/>
    <p:sldId id="316" r:id="rId7"/>
    <p:sldId id="348" r:id="rId8"/>
    <p:sldId id="319" r:id="rId9"/>
    <p:sldId id="349" r:id="rId10"/>
    <p:sldId id="264" r:id="rId11"/>
    <p:sldId id="350" r:id="rId12"/>
    <p:sldId id="351" r:id="rId13"/>
    <p:sldId id="352" r:id="rId14"/>
    <p:sldId id="353" r:id="rId15"/>
    <p:sldId id="354" r:id="rId16"/>
    <p:sldId id="355" r:id="rId17"/>
    <p:sldId id="325" r:id="rId18"/>
    <p:sldId id="326" r:id="rId19"/>
    <p:sldId id="327" r:id="rId20"/>
  </p:sldIdLst>
  <p:sldSz cx="9144000" cy="5143500" type="screen16x9"/>
  <p:notesSz cx="6858000" cy="9144000"/>
  <p:embeddedFontLst>
    <p:embeddedFont>
      <p:font typeface="Inter" panose="020B0604020202020204" charset="0"/>
      <p:regular r:id="rId22"/>
      <p:bold r:id="rId23"/>
    </p:embeddedFont>
    <p:embeddedFont>
      <p:font typeface="Calibri" panose="020F0502020204030204" pitchFamily="34" charset="0"/>
      <p:regular r:id="rId24"/>
      <p:bold r:id="rId25"/>
      <p:italic r:id="rId26"/>
      <p:boldItalic r:id="rId27"/>
    </p:embeddedFont>
    <p:embeddedFont>
      <p:font typeface="Lexend Deca" panose="020B0604020202020204" charset="0"/>
      <p:regular r:id="rId28"/>
      <p:bold r:id="rId29"/>
    </p:embeddedFont>
    <p:embeddedFont>
      <p:font typeface="Bebas Neue" panose="020B0604020202020204" charset="0"/>
      <p:regular r:id="rId30"/>
    </p:embeddedFont>
    <p:embeddedFont>
      <p:font typeface="Arial Unicode MS" panose="020B0604020202020204" pitchFamily="34" charset="-128"/>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AE230E-E838-4017-B5A7-69CFA6BB9CA1}">
  <a:tblStyle styleId="{3EAE230E-E838-4017-B5A7-69CFA6BB9C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63d899a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63d899a2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4c999f7b1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4c999f7b1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ff9f72398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ff9f72398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ff9f72398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7ff9f72398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76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6e43c41c6f_6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6e43c41c6f_6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63d899a2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63d899a2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8226127153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8226127153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8815d227b5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8815d227b5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6327c7807a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6327c7807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16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6327c7807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6327c780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08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39000" y="535000"/>
            <a:ext cx="4359000" cy="1577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39000" y="2025100"/>
            <a:ext cx="2846100" cy="71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lt1"/>
        </a:solidFill>
        <a:effectLst/>
      </p:bgPr>
    </p:bg>
    <p:spTree>
      <p:nvGrpSpPr>
        <p:cNvPr id="1" name="Shape 28"/>
        <p:cNvGrpSpPr/>
        <p:nvPr/>
      </p:nvGrpSpPr>
      <p:grpSpPr>
        <a:xfrm>
          <a:off x="0" y="0"/>
          <a:ext cx="0" cy="0"/>
          <a:chOff x="0" y="0"/>
          <a:chExt cx="0" cy="0"/>
        </a:xfrm>
      </p:grpSpPr>
      <p:sp>
        <p:nvSpPr>
          <p:cNvPr id="29" name="Google Shape;29;p3"/>
          <p:cNvSpPr txBox="1">
            <a:spLocks noGrp="1"/>
          </p:cNvSpPr>
          <p:nvPr>
            <p:ph type="ctrTitle"/>
          </p:nvPr>
        </p:nvSpPr>
        <p:spPr>
          <a:xfrm>
            <a:off x="5268475" y="871325"/>
            <a:ext cx="3162300" cy="26400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Clr>
                <a:schemeClr val="dk1"/>
              </a:buClr>
              <a:buSzPts val="5200"/>
              <a:buNone/>
              <a:defRPr sz="48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30" name="Google Shape;30;p3"/>
          <p:cNvSpPr txBox="1">
            <a:spLocks noGrp="1"/>
          </p:cNvSpPr>
          <p:nvPr>
            <p:ph type="subTitle" idx="1"/>
          </p:nvPr>
        </p:nvSpPr>
        <p:spPr>
          <a:xfrm>
            <a:off x="5901475" y="3796250"/>
            <a:ext cx="2529300" cy="420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8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31" name="Google Shape;31;p3"/>
          <p:cNvGrpSpPr/>
          <p:nvPr/>
        </p:nvGrpSpPr>
        <p:grpSpPr>
          <a:xfrm>
            <a:off x="-360225" y="377349"/>
            <a:ext cx="9668165" cy="4765151"/>
            <a:chOff x="-360225" y="377349"/>
            <a:chExt cx="9668165" cy="4765151"/>
          </a:xfrm>
        </p:grpSpPr>
        <p:grpSp>
          <p:nvGrpSpPr>
            <p:cNvPr id="32" name="Google Shape;32;p3"/>
            <p:cNvGrpSpPr/>
            <p:nvPr/>
          </p:nvGrpSpPr>
          <p:grpSpPr>
            <a:xfrm flipH="1">
              <a:off x="8430768" y="696190"/>
              <a:ext cx="877171" cy="545763"/>
              <a:chOff x="3982050" y="663325"/>
              <a:chExt cx="992388" cy="558325"/>
            </a:xfrm>
          </p:grpSpPr>
          <p:sp>
            <p:nvSpPr>
              <p:cNvPr id="33" name="Google Shape;33;p3"/>
              <p:cNvSpPr/>
              <p:nvPr/>
            </p:nvSpPr>
            <p:spPr>
              <a:xfrm>
                <a:off x="3982050" y="931125"/>
                <a:ext cx="804875" cy="290525"/>
              </a:xfrm>
              <a:custGeom>
                <a:avLst/>
                <a:gdLst/>
                <a:ahLst/>
                <a:cxnLst/>
                <a:rect l="l" t="t" r="r" b="b"/>
                <a:pathLst>
                  <a:path w="32195" h="11621" extrusionOk="0">
                    <a:moveTo>
                      <a:pt x="0" y="0"/>
                    </a:moveTo>
                    <a:lnTo>
                      <a:pt x="0" y="11621"/>
                    </a:lnTo>
                    <a:lnTo>
                      <a:pt x="32195" y="11621"/>
                    </a:lnTo>
                    <a:lnTo>
                      <a:pt x="32195" y="762"/>
                    </a:lnTo>
                    <a:close/>
                  </a:path>
                </a:pathLst>
              </a:custGeom>
              <a:noFill/>
              <a:ln w="9525" cap="flat" cmpd="sng">
                <a:solidFill>
                  <a:schemeClr val="dk1"/>
                </a:solidFill>
                <a:prstDash val="solid"/>
                <a:round/>
                <a:headEnd type="none" w="med" len="med"/>
                <a:tailEnd type="none" w="med" len="med"/>
              </a:ln>
            </p:spPr>
          </p:sp>
          <p:sp>
            <p:nvSpPr>
              <p:cNvPr id="34" name="Google Shape;34;p3"/>
              <p:cNvSpPr/>
              <p:nvPr/>
            </p:nvSpPr>
            <p:spPr>
              <a:xfrm rot="10800000">
                <a:off x="4169563" y="663325"/>
                <a:ext cx="804875" cy="290525"/>
              </a:xfrm>
              <a:custGeom>
                <a:avLst/>
                <a:gdLst/>
                <a:ahLst/>
                <a:cxnLst/>
                <a:rect l="l" t="t" r="r" b="b"/>
                <a:pathLst>
                  <a:path w="32195" h="11621" extrusionOk="0">
                    <a:moveTo>
                      <a:pt x="0" y="0"/>
                    </a:moveTo>
                    <a:lnTo>
                      <a:pt x="0" y="11621"/>
                    </a:lnTo>
                    <a:lnTo>
                      <a:pt x="32195" y="11621"/>
                    </a:lnTo>
                    <a:lnTo>
                      <a:pt x="32195" y="762"/>
                    </a:lnTo>
                    <a:close/>
                  </a:path>
                </a:pathLst>
              </a:custGeom>
              <a:noFill/>
              <a:ln w="9525" cap="flat" cmpd="sng">
                <a:solidFill>
                  <a:schemeClr val="dk1"/>
                </a:solidFill>
                <a:prstDash val="solid"/>
                <a:round/>
                <a:headEnd type="none" w="med" len="med"/>
                <a:tailEnd type="none" w="med" len="med"/>
              </a:ln>
            </p:spPr>
          </p:sp>
        </p:grpSp>
        <p:sp>
          <p:nvSpPr>
            <p:cNvPr id="35" name="Google Shape;35;p3"/>
            <p:cNvSpPr/>
            <p:nvPr/>
          </p:nvSpPr>
          <p:spPr>
            <a:xfrm rot="10800000">
              <a:off x="-360225" y="4357661"/>
              <a:ext cx="869989" cy="324313"/>
            </a:xfrm>
            <a:custGeom>
              <a:avLst/>
              <a:gdLst/>
              <a:ahLst/>
              <a:cxnLst/>
              <a:rect l="l" t="t" r="r" b="b"/>
              <a:pathLst>
                <a:path w="32195" h="11621" extrusionOk="0">
                  <a:moveTo>
                    <a:pt x="0" y="0"/>
                  </a:moveTo>
                  <a:lnTo>
                    <a:pt x="0" y="11621"/>
                  </a:lnTo>
                  <a:lnTo>
                    <a:pt x="32195" y="11621"/>
                  </a:lnTo>
                  <a:lnTo>
                    <a:pt x="32195" y="762"/>
                  </a:lnTo>
                  <a:close/>
                </a:path>
              </a:pathLst>
            </a:custGeom>
            <a:noFill/>
            <a:ln w="9525" cap="flat" cmpd="sng">
              <a:solidFill>
                <a:schemeClr val="dk1"/>
              </a:solidFill>
              <a:prstDash val="solid"/>
              <a:round/>
              <a:headEnd type="none" w="med" len="med"/>
              <a:tailEnd type="none" w="med" len="med"/>
            </a:ln>
          </p:spPr>
        </p:sp>
        <p:sp>
          <p:nvSpPr>
            <p:cNvPr id="36" name="Google Shape;36;p3"/>
            <p:cNvSpPr/>
            <p:nvPr/>
          </p:nvSpPr>
          <p:spPr>
            <a:xfrm rot="10800000">
              <a:off x="4180546" y="377349"/>
              <a:ext cx="510693" cy="324313"/>
            </a:xfrm>
            <a:custGeom>
              <a:avLst/>
              <a:gdLst/>
              <a:ahLst/>
              <a:cxnLst/>
              <a:rect l="l" t="t" r="r" b="b"/>
              <a:pathLst>
                <a:path w="32195" h="11621" extrusionOk="0">
                  <a:moveTo>
                    <a:pt x="0" y="0"/>
                  </a:moveTo>
                  <a:lnTo>
                    <a:pt x="0" y="11621"/>
                  </a:lnTo>
                  <a:lnTo>
                    <a:pt x="32195" y="11621"/>
                  </a:lnTo>
                  <a:lnTo>
                    <a:pt x="32195" y="762"/>
                  </a:lnTo>
                  <a:close/>
                </a:path>
              </a:pathLst>
            </a:custGeom>
            <a:noFill/>
            <a:ln w="9525" cap="flat" cmpd="sng">
              <a:solidFill>
                <a:schemeClr val="dk1"/>
              </a:solidFill>
              <a:prstDash val="solid"/>
              <a:round/>
              <a:headEnd type="none" w="med" len="med"/>
              <a:tailEnd type="none" w="med" len="med"/>
            </a:ln>
          </p:spPr>
        </p:sp>
        <p:sp>
          <p:nvSpPr>
            <p:cNvPr id="37" name="Google Shape;37;p3"/>
            <p:cNvSpPr/>
            <p:nvPr/>
          </p:nvSpPr>
          <p:spPr>
            <a:xfrm>
              <a:off x="0" y="4946300"/>
              <a:ext cx="9144000" cy="19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5304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20" name="Google Shape;20;p4"/>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4360325" y="1122625"/>
            <a:ext cx="4063800" cy="1306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txBox="1">
            <a:spLocks noGrp="1"/>
          </p:cNvSpPr>
          <p:nvPr>
            <p:ph type="body" idx="1"/>
          </p:nvPr>
        </p:nvSpPr>
        <p:spPr>
          <a:xfrm>
            <a:off x="4360200" y="2385675"/>
            <a:ext cx="4063800" cy="214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p:nvPr/>
        </p:nvSpPr>
        <p:spPr>
          <a:xfrm>
            <a:off x="0"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8"/>
          <p:cNvSpPr txBox="1">
            <a:spLocks noGrp="1"/>
          </p:cNvSpPr>
          <p:nvPr>
            <p:ph type="title"/>
          </p:nvPr>
        </p:nvSpPr>
        <p:spPr>
          <a:xfrm>
            <a:off x="4121800" y="1307100"/>
            <a:ext cx="4307100" cy="25293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1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hasCustomPrompt="1"/>
          </p:nvPr>
        </p:nvSpPr>
        <p:spPr>
          <a:xfrm>
            <a:off x="762475" y="1314250"/>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151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2" hasCustomPrompt="1"/>
          </p:nvPr>
        </p:nvSpPr>
        <p:spPr>
          <a:xfrm>
            <a:off x="3573008"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3989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6210642"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12574"/>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hasCustomPrompt="1"/>
          </p:nvPr>
        </p:nvSpPr>
        <p:spPr>
          <a:xfrm>
            <a:off x="762483" y="3106232"/>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8" hasCustomPrompt="1"/>
          </p:nvPr>
        </p:nvSpPr>
        <p:spPr>
          <a:xfrm>
            <a:off x="3572996"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hasCustomPrompt="1"/>
          </p:nvPr>
        </p:nvSpPr>
        <p:spPr>
          <a:xfrm>
            <a:off x="6203917"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18140"/>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txBox="1">
            <a:spLocks noGrp="1"/>
          </p:cNvSpPr>
          <p:nvPr>
            <p:ph type="subTitle" idx="16"/>
          </p:nvPr>
        </p:nvSpPr>
        <p:spPr>
          <a:xfrm>
            <a:off x="715100"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 name="Google Shape;66;p13"/>
          <p:cNvSpPr txBox="1">
            <a:spLocks noGrp="1"/>
          </p:cNvSpPr>
          <p:nvPr>
            <p:ph type="subTitle" idx="17"/>
          </p:nvPr>
        </p:nvSpPr>
        <p:spPr>
          <a:xfrm>
            <a:off x="3403802"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8"/>
          </p:nvPr>
        </p:nvSpPr>
        <p:spPr>
          <a:xfrm>
            <a:off x="6092499"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9"/>
          </p:nvPr>
        </p:nvSpPr>
        <p:spPr>
          <a:xfrm>
            <a:off x="715100"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20"/>
          </p:nvPr>
        </p:nvSpPr>
        <p:spPr>
          <a:xfrm>
            <a:off x="3403805"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1"/>
          </p:nvPr>
        </p:nvSpPr>
        <p:spPr>
          <a:xfrm>
            <a:off x="6092499" y="3718242"/>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1"/>
        <p:cNvGrpSpPr/>
        <p:nvPr/>
      </p:nvGrpSpPr>
      <p:grpSpPr>
        <a:xfrm>
          <a:off x="0" y="0"/>
          <a:ext cx="0" cy="0"/>
          <a:chOff x="0" y="0"/>
          <a:chExt cx="0" cy="0"/>
        </a:xfrm>
      </p:grpSpPr>
      <p:sp>
        <p:nvSpPr>
          <p:cNvPr id="72" name="Google Shape;72;p14"/>
          <p:cNvSpPr/>
          <p:nvPr/>
        </p:nvSpPr>
        <p:spPr>
          <a:xfrm>
            <a:off x="7456061" y="0"/>
            <a:ext cx="168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1244275" y="3864375"/>
            <a:ext cx="4599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4" name="Google Shape;74;p14"/>
          <p:cNvSpPr txBox="1">
            <a:spLocks noGrp="1"/>
          </p:cNvSpPr>
          <p:nvPr>
            <p:ph type="subTitle" idx="1"/>
          </p:nvPr>
        </p:nvSpPr>
        <p:spPr>
          <a:xfrm>
            <a:off x="1244275" y="2124075"/>
            <a:ext cx="4599900" cy="174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7"/>
        <p:cNvGrpSpPr/>
        <p:nvPr/>
      </p:nvGrpSpPr>
      <p:grpSpPr>
        <a:xfrm>
          <a:off x="0" y="0"/>
          <a:ext cx="0" cy="0"/>
          <a:chOff x="0" y="0"/>
          <a:chExt cx="0" cy="0"/>
        </a:xfrm>
      </p:grpSpPr>
      <p:sp>
        <p:nvSpPr>
          <p:cNvPr id="178" name="Google Shape;178;p29"/>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9"/>
          <p:cNvGrpSpPr/>
          <p:nvPr/>
        </p:nvGrpSpPr>
        <p:grpSpPr>
          <a:xfrm rot="10800000">
            <a:off x="5546350" y="-481975"/>
            <a:ext cx="4988000" cy="4351750"/>
            <a:chOff x="-1292600" y="927725"/>
            <a:chExt cx="4988000" cy="4351750"/>
          </a:xfrm>
        </p:grpSpPr>
        <p:sp>
          <p:nvSpPr>
            <p:cNvPr id="180" name="Google Shape;180;p29"/>
            <p:cNvSpPr/>
            <p:nvPr/>
          </p:nvSpPr>
          <p:spPr>
            <a:xfrm>
              <a:off x="-12926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7105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1284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537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1617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16179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2183400" y="37639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2748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16179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3144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0"/>
        <p:cNvGrpSpPr/>
        <p:nvPr/>
      </p:nvGrpSpPr>
      <p:grpSpPr>
        <a:xfrm>
          <a:off x="0" y="0"/>
          <a:ext cx="0" cy="0"/>
          <a:chOff x="0" y="0"/>
          <a:chExt cx="0" cy="0"/>
        </a:xfrm>
      </p:grpSpPr>
      <p:sp>
        <p:nvSpPr>
          <p:cNvPr id="201" name="Google Shape;201;p30"/>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30"/>
          <p:cNvGrpSpPr/>
          <p:nvPr/>
        </p:nvGrpSpPr>
        <p:grpSpPr>
          <a:xfrm>
            <a:off x="-1064000" y="2985125"/>
            <a:ext cx="4988000" cy="2650000"/>
            <a:chOff x="-1064000" y="2985125"/>
            <a:chExt cx="4988000" cy="2650000"/>
          </a:xfrm>
        </p:grpSpPr>
        <p:sp>
          <p:nvSpPr>
            <p:cNvPr id="203" name="Google Shape;203;p30"/>
            <p:cNvSpPr/>
            <p:nvPr/>
          </p:nvSpPr>
          <p:spPr>
            <a:xfrm rot="10800000" flipH="1">
              <a:off x="-10640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rot="10800000" flipH="1">
              <a:off x="-4819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rot="10800000" flipH="1">
              <a:off x="1002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rot="10800000" flipH="1">
              <a:off x="682300" y="35523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rot="10800000" flipH="1">
              <a:off x="12644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rot="10800000" flipH="1">
              <a:off x="1846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rot="10800000" flipH="1">
              <a:off x="6823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rot="10800000" flipH="1">
              <a:off x="6823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rot="10800000" flipH="1">
              <a:off x="6823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rot="10800000" flipH="1">
              <a:off x="1846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rot="10800000" flipH="1">
              <a:off x="18465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10800000" flipH="1">
              <a:off x="2412000" y="41196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0800000" flipH="1">
              <a:off x="2977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rot="10800000" flipH="1">
              <a:off x="682300" y="5254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0800000" flipH="1">
              <a:off x="18465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rot="10800000" flipH="1">
              <a:off x="35430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rot="10800000" flipH="1">
              <a:off x="2977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Lexend Deca"/>
              <a:buNone/>
              <a:defRPr sz="3500" b="1">
                <a:solidFill>
                  <a:schemeClr val="lt2"/>
                </a:solidFill>
                <a:latin typeface="Lexend Deca"/>
                <a:ea typeface="Lexend Deca"/>
                <a:cs typeface="Lexend Deca"/>
                <a:sym typeface="Lexend Deca"/>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8" r:id="rId5"/>
    <p:sldLayoutId id="2147483659" r:id="rId6"/>
    <p:sldLayoutId id="2147483660" r:id="rId7"/>
    <p:sldLayoutId id="2147483675" r:id="rId8"/>
    <p:sldLayoutId id="2147483676" r:id="rId9"/>
    <p:sldLayoutId id="214748368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ctrTitle"/>
          </p:nvPr>
        </p:nvSpPr>
        <p:spPr>
          <a:xfrm>
            <a:off x="187035" y="534999"/>
            <a:ext cx="5818909" cy="27089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dk2"/>
                </a:solidFill>
              </a:rPr>
              <a:t>LOAN APPROVAL ANALYSIS</a:t>
            </a:r>
            <a:endParaRPr dirty="0">
              <a:solidFill>
                <a:schemeClr val="dk2"/>
              </a:solidFill>
            </a:endParaRPr>
          </a:p>
        </p:txBody>
      </p:sp>
      <p:pic>
        <p:nvPicPr>
          <p:cNvPr id="232" name="Google Shape;232;p34"/>
          <p:cNvPicPr preferRelativeResize="0"/>
          <p:nvPr/>
        </p:nvPicPr>
        <p:blipFill rotWithShape="1">
          <a:blip r:embed="rId3">
            <a:alphaModFix/>
          </a:blip>
          <a:srcRect t="31903" b="1407"/>
          <a:stretch/>
        </p:blipFill>
        <p:spPr>
          <a:xfrm>
            <a:off x="4797304" y="3243900"/>
            <a:ext cx="1899600" cy="1899600"/>
          </a:xfrm>
          <a:prstGeom prst="round2SameRect">
            <a:avLst>
              <a:gd name="adj1" fmla="val 0"/>
              <a:gd name="adj2" fmla="val 50000"/>
            </a:avLst>
          </a:prstGeom>
          <a:noFill/>
          <a:ln>
            <a:noFill/>
          </a:ln>
        </p:spPr>
      </p:pic>
      <p:pic>
        <p:nvPicPr>
          <p:cNvPr id="233" name="Google Shape;233;p34"/>
          <p:cNvPicPr preferRelativeResize="0"/>
          <p:nvPr/>
        </p:nvPicPr>
        <p:blipFill rotWithShape="1">
          <a:blip r:embed="rId4">
            <a:alphaModFix/>
          </a:blip>
          <a:srcRect l="43882" r="-135"/>
          <a:stretch/>
        </p:blipFill>
        <p:spPr>
          <a:xfrm>
            <a:off x="6520125" y="695850"/>
            <a:ext cx="1899600" cy="1899600"/>
          </a:xfrm>
          <a:prstGeom prst="rect">
            <a:avLst/>
          </a:prstGeom>
          <a:noFill/>
          <a:ln>
            <a:noFill/>
          </a:ln>
        </p:spPr>
      </p:pic>
      <p:pic>
        <p:nvPicPr>
          <p:cNvPr id="234" name="Google Shape;234;p34"/>
          <p:cNvPicPr preferRelativeResize="0"/>
          <p:nvPr/>
        </p:nvPicPr>
        <p:blipFill rotWithShape="1">
          <a:blip r:embed="rId5">
            <a:alphaModFix/>
          </a:blip>
          <a:srcRect l="15354" r="12354" b="4607"/>
          <a:stretch/>
        </p:blipFill>
        <p:spPr>
          <a:xfrm>
            <a:off x="6706156" y="2836718"/>
            <a:ext cx="1822200" cy="1803300"/>
          </a:xfrm>
          <a:prstGeom prst="ellipse">
            <a:avLst/>
          </a:prstGeom>
          <a:noFill/>
          <a:ln w="38100" cap="flat" cmpd="sng">
            <a:solidFill>
              <a:schemeClr val="dk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2"/>
          <p:cNvSpPr txBox="1">
            <a:spLocks noGrp="1"/>
          </p:cNvSpPr>
          <p:nvPr>
            <p:ph type="title"/>
          </p:nvPr>
        </p:nvSpPr>
        <p:spPr>
          <a:xfrm>
            <a:off x="1597564" y="135082"/>
            <a:ext cx="4616199" cy="10702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chemeClr val="dk2"/>
                </a:solidFill>
              </a:rPr>
              <a:t>DATA ANALYSIS</a:t>
            </a:r>
            <a:endParaRPr dirty="0">
              <a:solidFill>
                <a:schemeClr val="dk2"/>
              </a:solidFill>
            </a:endParaRPr>
          </a:p>
        </p:txBody>
      </p:sp>
      <p:sp>
        <p:nvSpPr>
          <p:cNvPr id="500" name="Google Shape;500;p42"/>
          <p:cNvSpPr txBox="1">
            <a:spLocks noGrp="1"/>
          </p:cNvSpPr>
          <p:nvPr>
            <p:ph type="subTitle" idx="1"/>
          </p:nvPr>
        </p:nvSpPr>
        <p:spPr>
          <a:xfrm>
            <a:off x="280555" y="-457199"/>
            <a:ext cx="6567054" cy="46966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US" sz="1400" dirty="0" smtClean="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smtClean="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smtClean="0"/>
          </a:p>
          <a:p>
            <a:pPr marL="0" lvl="0" indent="0" algn="l" rtl="0">
              <a:spcBef>
                <a:spcPts val="0"/>
              </a:spcBef>
              <a:spcAft>
                <a:spcPts val="0"/>
              </a:spcAft>
              <a:buNone/>
            </a:pPr>
            <a:r>
              <a:rPr lang="en-US" sz="2000" dirty="0" smtClean="0"/>
              <a:t>The EDA in this project involved checking the dataset shape and info, descriptive statistics. Visualizing the impact of various features on the loan status. Categorical data was encoded and various feature selection techniques were used to identify the features highly correlated with the loan status </a:t>
            </a:r>
            <a:endParaRPr sz="2000" dirty="0"/>
          </a:p>
        </p:txBody>
      </p:sp>
      <p:pic>
        <p:nvPicPr>
          <p:cNvPr id="519" name="Google Shape;519;p42"/>
          <p:cNvPicPr preferRelativeResize="0"/>
          <p:nvPr/>
        </p:nvPicPr>
        <p:blipFill rotWithShape="1">
          <a:blip r:embed="rId3">
            <a:alphaModFix/>
          </a:blip>
          <a:srcRect l="3505" r="3514"/>
          <a:stretch/>
        </p:blipFill>
        <p:spPr>
          <a:xfrm>
            <a:off x="7189690" y="1370575"/>
            <a:ext cx="1860792" cy="1320757"/>
          </a:xfrm>
          <a:prstGeom prst="round2SameRect">
            <a:avLst>
              <a:gd name="adj1" fmla="val 39607"/>
              <a:gd name="adj2" fmla="val 0"/>
            </a:avLst>
          </a:prstGeom>
          <a:noFill/>
          <a:ln>
            <a:noFill/>
          </a:ln>
        </p:spPr>
      </p:pic>
      <p:pic>
        <p:nvPicPr>
          <p:cNvPr id="520" name="Google Shape;520;p42"/>
          <p:cNvPicPr preferRelativeResize="0"/>
          <p:nvPr/>
        </p:nvPicPr>
        <p:blipFill rotWithShape="1">
          <a:blip r:embed="rId4">
            <a:alphaModFix/>
          </a:blip>
          <a:srcRect l="42175" r="1574"/>
          <a:stretch/>
        </p:blipFill>
        <p:spPr>
          <a:xfrm>
            <a:off x="7189690" y="2702387"/>
            <a:ext cx="1860792" cy="12461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831272"/>
            <a:ext cx="6972300" cy="3834246"/>
          </a:xfrm>
          <a:prstGeom prst="rect">
            <a:avLst/>
          </a:prstGeom>
        </p:spPr>
      </p:pic>
      <p:sp>
        <p:nvSpPr>
          <p:cNvPr id="10" name="AutoShape 1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Grp="1" noChangeAspect="1" noChangeArrowheads="1"/>
          </p:cNvSpPr>
          <p:nvPr>
            <p:ph type="subTitle" idx="1"/>
          </p:nvPr>
        </p:nvSpPr>
        <p:spPr bwMode="auto">
          <a:xfrm>
            <a:off x="1215737" y="176645"/>
            <a:ext cx="5237018" cy="363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Loan Amount Distribution</a:t>
            </a:r>
            <a:endParaRPr lang="en-US" dirty="0"/>
          </a:p>
        </p:txBody>
      </p:sp>
    </p:spTree>
    <p:extLst>
      <p:ext uri="{BB962C8B-B14F-4D97-AF65-F5344CB8AC3E}">
        <p14:creationId xmlns:p14="http://schemas.microsoft.com/office/powerpoint/2010/main" val="48796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Grp="1" noChangeAspect="1" noChangeArrowheads="1"/>
          </p:cNvSpPr>
          <p:nvPr>
            <p:ph type="subTitle" idx="1"/>
          </p:nvPr>
        </p:nvSpPr>
        <p:spPr bwMode="auto">
          <a:xfrm>
            <a:off x="238991" y="176645"/>
            <a:ext cx="7200900" cy="3636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How Loan Status correlates with features</a:t>
            </a:r>
            <a:endParaRPr lang="en-US" dirty="0"/>
          </a:p>
        </p:txBody>
      </p:sp>
      <p:pic>
        <p:nvPicPr>
          <p:cNvPr id="4" name="Picture 3"/>
          <p:cNvPicPr>
            <a:picLocks noChangeAspect="1"/>
          </p:cNvPicPr>
          <p:nvPr/>
        </p:nvPicPr>
        <p:blipFill>
          <a:blip r:embed="rId2"/>
          <a:stretch>
            <a:fillRect/>
          </a:stretch>
        </p:blipFill>
        <p:spPr>
          <a:xfrm>
            <a:off x="550719" y="997527"/>
            <a:ext cx="6026726" cy="3480954"/>
          </a:xfrm>
          <a:prstGeom prst="rect">
            <a:avLst/>
          </a:prstGeom>
        </p:spPr>
      </p:pic>
    </p:spTree>
    <p:extLst>
      <p:ext uri="{BB962C8B-B14F-4D97-AF65-F5344CB8AC3E}">
        <p14:creationId xmlns:p14="http://schemas.microsoft.com/office/powerpoint/2010/main" val="197629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Grp="1" noChangeAspect="1" noChangeArrowheads="1"/>
          </p:cNvSpPr>
          <p:nvPr>
            <p:ph type="subTitle" idx="1"/>
          </p:nvPr>
        </p:nvSpPr>
        <p:spPr bwMode="auto">
          <a:xfrm>
            <a:off x="259773" y="176646"/>
            <a:ext cx="7200900" cy="52681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200" dirty="0" smtClean="0"/>
              <a:t>             </a:t>
            </a:r>
            <a:r>
              <a:rPr lang="en-US" sz="2800" dirty="0" smtClean="0"/>
              <a:t>MODELING  COMPARISONS</a:t>
            </a:r>
          </a:p>
        </p:txBody>
      </p:sp>
      <p:graphicFrame>
        <p:nvGraphicFramePr>
          <p:cNvPr id="2" name="Table 1"/>
          <p:cNvGraphicFramePr>
            <a:graphicFrameLocks noGrp="1"/>
          </p:cNvGraphicFramePr>
          <p:nvPr>
            <p:extLst>
              <p:ext uri="{D42A27DB-BD31-4B8C-83A1-F6EECF244321}">
                <p14:modId xmlns:p14="http://schemas.microsoft.com/office/powerpoint/2010/main" val="2811370094"/>
              </p:ext>
            </p:extLst>
          </p:nvPr>
        </p:nvGraphicFramePr>
        <p:xfrm>
          <a:off x="550718" y="789712"/>
          <a:ext cx="6577446" cy="3262742"/>
        </p:xfrm>
        <a:graphic>
          <a:graphicData uri="http://schemas.openxmlformats.org/drawingml/2006/table">
            <a:tbl>
              <a:tblPr/>
              <a:tblGrid>
                <a:gridCol w="1898129">
                  <a:extLst>
                    <a:ext uri="{9D8B030D-6E8A-4147-A177-3AD203B41FA5}">
                      <a16:colId xmlns:a16="http://schemas.microsoft.com/office/drawing/2014/main" val="2837054181"/>
                    </a:ext>
                  </a:extLst>
                </a:gridCol>
                <a:gridCol w="1656879">
                  <a:extLst>
                    <a:ext uri="{9D8B030D-6E8A-4147-A177-3AD203B41FA5}">
                      <a16:colId xmlns:a16="http://schemas.microsoft.com/office/drawing/2014/main" val="1583820960"/>
                    </a:ext>
                  </a:extLst>
                </a:gridCol>
                <a:gridCol w="1056032">
                  <a:extLst>
                    <a:ext uri="{9D8B030D-6E8A-4147-A177-3AD203B41FA5}">
                      <a16:colId xmlns:a16="http://schemas.microsoft.com/office/drawing/2014/main" val="727588183"/>
                    </a:ext>
                  </a:extLst>
                </a:gridCol>
                <a:gridCol w="1092448">
                  <a:extLst>
                    <a:ext uri="{9D8B030D-6E8A-4147-A177-3AD203B41FA5}">
                      <a16:colId xmlns:a16="http://schemas.microsoft.com/office/drawing/2014/main" val="1521027860"/>
                    </a:ext>
                  </a:extLst>
                </a:gridCol>
                <a:gridCol w="873958">
                  <a:extLst>
                    <a:ext uri="{9D8B030D-6E8A-4147-A177-3AD203B41FA5}">
                      <a16:colId xmlns:a16="http://schemas.microsoft.com/office/drawing/2014/main" val="3132553311"/>
                    </a:ext>
                  </a:extLst>
                </a:gridCol>
              </a:tblGrid>
              <a:tr h="466106">
                <a:tc>
                  <a:txBody>
                    <a:bodyPr/>
                    <a:lstStyle/>
                    <a:p>
                      <a:pPr algn="l" fontAlgn="b"/>
                      <a:r>
                        <a:rPr lang="en-US" sz="1100" b="0" i="0" u="none" strike="noStrike">
                          <a:solidFill>
                            <a:srgbClr val="000000"/>
                          </a:solidFill>
                          <a:effectLst/>
                          <a:latin typeface="Calibri" panose="020F0502020204030204" pitchFamily="34" charset="0"/>
                        </a:rPr>
                        <a:t>MODELING COMPARISON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5506292"/>
                  </a:ext>
                </a:extLst>
              </a:tr>
              <a:tr h="466106">
                <a:tc>
                  <a:txBody>
                    <a:bodyPr/>
                    <a:lstStyle/>
                    <a:p>
                      <a:pPr algn="l" fontAlgn="b"/>
                      <a:r>
                        <a:rPr lang="en-US" sz="1100" b="0" i="0" u="none" strike="noStrike">
                          <a:solidFill>
                            <a:srgbClr val="000000"/>
                          </a:solidFill>
                          <a:effectLst/>
                          <a:latin typeface="Calibri" panose="020F0502020204030204" pitchFamily="34" charset="0"/>
                        </a:rPr>
                        <a:t>MODEL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ACCURACY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PRECISION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RECALL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F1 SCORE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542423"/>
                  </a:ext>
                </a:extLst>
              </a:tr>
              <a:tr h="466106">
                <a:tc>
                  <a:txBody>
                    <a:bodyPr/>
                    <a:lstStyle/>
                    <a:p>
                      <a:pPr algn="l" fontAlgn="b"/>
                      <a:r>
                        <a:rPr lang="en-US" sz="1100" b="0" i="0" u="none" strike="noStrike">
                          <a:solidFill>
                            <a:srgbClr val="000000"/>
                          </a:solidFill>
                          <a:effectLst/>
                          <a:latin typeface="Calibri" panose="020F0502020204030204" pitchFamily="34" charset="0"/>
                        </a:rPr>
                        <a:t>LOGISTIC REGRESSION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6903318"/>
                  </a:ext>
                </a:extLst>
              </a:tr>
              <a:tr h="466106">
                <a:tc>
                  <a:txBody>
                    <a:bodyPr/>
                    <a:lstStyle/>
                    <a:p>
                      <a:pPr algn="l" fontAlgn="b"/>
                      <a:r>
                        <a:rPr lang="en-US" sz="1100" b="0" i="0" u="none" strike="noStrike">
                          <a:solidFill>
                            <a:srgbClr val="000000"/>
                          </a:solidFill>
                          <a:effectLst/>
                          <a:latin typeface="Calibri" panose="020F0502020204030204" pitchFamily="34" charset="0"/>
                        </a:rPr>
                        <a:t>RANDOM FOREST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5810526"/>
                  </a:ext>
                </a:extLst>
              </a:tr>
              <a:tr h="466106">
                <a:tc>
                  <a:txBody>
                    <a:bodyPr/>
                    <a:lstStyle/>
                    <a:p>
                      <a:pPr algn="l" fontAlgn="b"/>
                      <a:r>
                        <a:rPr lang="en-US" sz="1100" b="0" i="0" u="none" strike="noStrike">
                          <a:solidFill>
                            <a:srgbClr val="000000"/>
                          </a:solidFill>
                          <a:effectLst/>
                          <a:latin typeface="Calibri" panose="020F0502020204030204" pitchFamily="34" charset="0"/>
                        </a:rPr>
                        <a:t>DECISION TREE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8551940"/>
                  </a:ext>
                </a:extLst>
              </a:tr>
              <a:tr h="466106">
                <a:tc>
                  <a:txBody>
                    <a:bodyPr/>
                    <a:lstStyle/>
                    <a:p>
                      <a:pPr algn="l" fontAlgn="b"/>
                      <a:r>
                        <a:rPr lang="en-US" sz="1100" b="0" i="0" u="none" strike="noStrike">
                          <a:solidFill>
                            <a:srgbClr val="000000"/>
                          </a:solidFill>
                          <a:effectLst/>
                          <a:latin typeface="Calibri" panose="020F0502020204030204" pitchFamily="34" charset="0"/>
                        </a:rPr>
                        <a:t>SUPPORT VECTOR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8905152"/>
                  </a:ext>
                </a:extLst>
              </a:tr>
              <a:tr h="466106">
                <a:tc>
                  <a:txBody>
                    <a:bodyPr/>
                    <a:lstStyle/>
                    <a:p>
                      <a:pPr algn="l" fontAlgn="b"/>
                      <a:r>
                        <a:rPr lang="en-US" sz="1100" b="0" i="0" u="none" strike="noStrike">
                          <a:solidFill>
                            <a:srgbClr val="000000"/>
                          </a:solidFill>
                          <a:effectLst/>
                          <a:latin typeface="Calibri" panose="020F0502020204030204" pitchFamily="34" charset="0"/>
                        </a:rPr>
                        <a:t>K-NEIGHBOR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8405187"/>
                  </a:ext>
                </a:extLst>
              </a:tr>
            </a:tbl>
          </a:graphicData>
        </a:graphic>
      </p:graphicFrame>
    </p:spTree>
    <p:extLst>
      <p:ext uri="{BB962C8B-B14F-4D97-AF65-F5344CB8AC3E}">
        <p14:creationId xmlns:p14="http://schemas.microsoft.com/office/powerpoint/2010/main" val="82680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Grp="1" noChangeAspect="1" noChangeArrowheads="1"/>
          </p:cNvSpPr>
          <p:nvPr>
            <p:ph type="subTitle" idx="1"/>
          </p:nvPr>
        </p:nvSpPr>
        <p:spPr bwMode="auto">
          <a:xfrm>
            <a:off x="259773" y="176646"/>
            <a:ext cx="7200900" cy="52681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200" dirty="0" smtClean="0"/>
              <a:t>             </a:t>
            </a:r>
            <a:r>
              <a:rPr lang="en-US" sz="2800" dirty="0" smtClean="0"/>
              <a:t>MODELING  COMPARISONS</a:t>
            </a:r>
          </a:p>
          <a:p>
            <a:endParaRPr lang="en-US" sz="1200" dirty="0"/>
          </a:p>
        </p:txBody>
      </p:sp>
      <p:pic>
        <p:nvPicPr>
          <p:cNvPr id="3" name="Picture 2"/>
          <p:cNvPicPr>
            <a:picLocks noChangeAspect="1"/>
          </p:cNvPicPr>
          <p:nvPr/>
        </p:nvPicPr>
        <p:blipFill>
          <a:blip r:embed="rId2"/>
          <a:stretch>
            <a:fillRect/>
          </a:stretch>
        </p:blipFill>
        <p:spPr>
          <a:xfrm>
            <a:off x="758537" y="914400"/>
            <a:ext cx="6192982" cy="3862387"/>
          </a:xfrm>
          <a:prstGeom prst="rect">
            <a:avLst/>
          </a:prstGeom>
        </p:spPr>
      </p:pic>
    </p:spTree>
    <p:extLst>
      <p:ext uri="{BB962C8B-B14F-4D97-AF65-F5344CB8AC3E}">
        <p14:creationId xmlns:p14="http://schemas.microsoft.com/office/powerpoint/2010/main" val="2599692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Grp="1" noChangeAspect="1" noChangeArrowheads="1"/>
          </p:cNvSpPr>
          <p:nvPr>
            <p:ph type="subTitle" idx="1"/>
          </p:nvPr>
        </p:nvSpPr>
        <p:spPr bwMode="auto">
          <a:xfrm>
            <a:off x="259773" y="176646"/>
            <a:ext cx="7200900" cy="52681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200" dirty="0" smtClean="0"/>
              <a:t>             </a:t>
            </a:r>
            <a:r>
              <a:rPr lang="en-US" sz="2800" dirty="0" smtClean="0"/>
              <a:t>MODELING  COMPARISONS</a:t>
            </a:r>
          </a:p>
          <a:p>
            <a:endParaRPr lang="en-US" sz="2800" dirty="0" smtClean="0"/>
          </a:p>
          <a:p>
            <a:endParaRPr lang="en-US" sz="1200" dirty="0"/>
          </a:p>
        </p:txBody>
      </p:sp>
      <p:pic>
        <p:nvPicPr>
          <p:cNvPr id="2" name="Picture 1"/>
          <p:cNvPicPr>
            <a:picLocks noChangeAspect="1"/>
          </p:cNvPicPr>
          <p:nvPr/>
        </p:nvPicPr>
        <p:blipFill>
          <a:blip r:embed="rId2"/>
          <a:stretch>
            <a:fillRect/>
          </a:stretch>
        </p:blipFill>
        <p:spPr>
          <a:xfrm>
            <a:off x="883227" y="1007919"/>
            <a:ext cx="5898573" cy="2997344"/>
          </a:xfrm>
          <a:prstGeom prst="rect">
            <a:avLst/>
          </a:prstGeom>
        </p:spPr>
      </p:pic>
    </p:spTree>
    <p:extLst>
      <p:ext uri="{BB962C8B-B14F-4D97-AF65-F5344CB8AC3E}">
        <p14:creationId xmlns:p14="http://schemas.microsoft.com/office/powerpoint/2010/main" val="241050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Grp="1" noChangeAspect="1" noChangeArrowheads="1"/>
          </p:cNvSpPr>
          <p:nvPr>
            <p:ph type="subTitle" idx="1"/>
          </p:nvPr>
        </p:nvSpPr>
        <p:spPr bwMode="auto">
          <a:xfrm>
            <a:off x="259773" y="176646"/>
            <a:ext cx="7200900" cy="52681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200" dirty="0" smtClean="0"/>
              <a:t>            </a:t>
            </a:r>
            <a:r>
              <a:rPr lang="en-US" sz="2000" dirty="0" smtClean="0"/>
              <a:t>CONFUSION MATRIX  EXPLANATION</a:t>
            </a:r>
          </a:p>
          <a:p>
            <a:endParaRPr lang="en-US" sz="2000" dirty="0" smtClean="0"/>
          </a:p>
          <a:p>
            <a:r>
              <a:rPr lang="en-US" sz="1800" dirty="0"/>
              <a:t>The scores in the confusion matrix above mean:</a:t>
            </a:r>
          </a:p>
          <a:p>
            <a:pPr>
              <a:buFont typeface="Arial" panose="020B0604020202020204" pitchFamily="34" charset="0"/>
              <a:buChar char="•"/>
            </a:pPr>
            <a:r>
              <a:rPr lang="en-US" sz="1800" dirty="0"/>
              <a:t>True negatives (upper left): The number of applications that were rejected that the model accurately predicted were rejected.</a:t>
            </a:r>
          </a:p>
          <a:p>
            <a:pPr>
              <a:buFont typeface="Arial" panose="020B0604020202020204" pitchFamily="34" charset="0"/>
              <a:buChar char="•"/>
            </a:pPr>
            <a:r>
              <a:rPr lang="en-US" sz="1800" dirty="0"/>
              <a:t>False negatives (bottom left): The number of applications that were approved that the model inaccurately predicted were rejected.</a:t>
            </a:r>
          </a:p>
          <a:p>
            <a:pPr>
              <a:buFont typeface="Arial" panose="020B0604020202020204" pitchFamily="34" charset="0"/>
              <a:buChar char="•"/>
            </a:pPr>
            <a:r>
              <a:rPr lang="en-US" sz="1800" dirty="0"/>
              <a:t>False positives (upper right): The number of applications that were rejected that the model inaccurately predicted were approved.</a:t>
            </a:r>
          </a:p>
          <a:p>
            <a:pPr>
              <a:buFont typeface="Arial" panose="020B0604020202020204" pitchFamily="34" charset="0"/>
              <a:buChar char="•"/>
            </a:pPr>
            <a:r>
              <a:rPr lang="en-US" sz="1800" dirty="0"/>
              <a:t>True positives (bottom right): The number of applications that were approved that the model accurately predicted were approved.</a:t>
            </a:r>
          </a:p>
          <a:p>
            <a:endParaRPr lang="en-US" sz="2000" dirty="0" smtClean="0"/>
          </a:p>
          <a:p>
            <a:endParaRPr lang="en-US" sz="2800" dirty="0" smtClean="0"/>
          </a:p>
          <a:p>
            <a:endParaRPr lang="en-US" sz="1200" dirty="0"/>
          </a:p>
        </p:txBody>
      </p:sp>
    </p:spTree>
    <p:extLst>
      <p:ext uri="{BB962C8B-B14F-4D97-AF65-F5344CB8AC3E}">
        <p14:creationId xmlns:p14="http://schemas.microsoft.com/office/powerpoint/2010/main" val="266375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30"/>
          <p:cNvSpPr txBox="1">
            <a:spLocks noGrp="1"/>
          </p:cNvSpPr>
          <p:nvPr>
            <p:ph type="ctrTitle"/>
          </p:nvPr>
        </p:nvSpPr>
        <p:spPr>
          <a:xfrm>
            <a:off x="-135082" y="623456"/>
            <a:ext cx="8853055" cy="4374012"/>
          </a:xfrm>
          <a:prstGeom prst="rect">
            <a:avLst/>
          </a:prstGeom>
        </p:spPr>
        <p:txBody>
          <a:bodyPr spcFirstLastPara="1" wrap="square" lIns="91425" tIns="91425" rIns="91425" bIns="91425" anchor="t" anchorCtr="0">
            <a:noAutofit/>
          </a:bodyPr>
          <a:lstStyle/>
          <a:p>
            <a:pPr lvl="0" algn="r"/>
            <a:r>
              <a:rPr lang="en-US" sz="1050" dirty="0" smtClean="0">
                <a:solidFill>
                  <a:schemeClr val="tx1"/>
                </a:solidFill>
              </a:rPr>
              <a:t>Our </a:t>
            </a:r>
            <a:r>
              <a:rPr lang="en-US" sz="1050" dirty="0">
                <a:solidFill>
                  <a:schemeClr val="tx1"/>
                </a:solidFill>
              </a:rPr>
              <a:t>analysis revealed several important insights:</a:t>
            </a:r>
            <a:br>
              <a:rPr lang="en-US" sz="1050" dirty="0">
                <a:solidFill>
                  <a:schemeClr val="tx1"/>
                </a:solidFill>
              </a:rPr>
            </a:br>
            <a:r>
              <a:rPr lang="en-US" sz="1050" dirty="0">
                <a:solidFill>
                  <a:schemeClr val="tx1"/>
                </a:solidFill>
              </a:rPr>
              <a:t/>
            </a:r>
            <a:br>
              <a:rPr lang="en-US" sz="1050" dirty="0">
                <a:solidFill>
                  <a:schemeClr val="tx1"/>
                </a:solidFill>
              </a:rPr>
            </a:br>
            <a:r>
              <a:rPr lang="en-US" sz="1050" dirty="0">
                <a:solidFill>
                  <a:schemeClr val="tx1"/>
                </a:solidFill>
              </a:rPr>
              <a:t> </a:t>
            </a:r>
            <a:r>
              <a:rPr lang="en-US" sz="1050" dirty="0" err="1" smtClean="0">
                <a:solidFill>
                  <a:schemeClr val="tx1"/>
                </a:solidFill>
              </a:rPr>
              <a:t>i</a:t>
            </a:r>
            <a:r>
              <a:rPr lang="en-US" sz="1050" dirty="0" smtClean="0">
                <a:solidFill>
                  <a:schemeClr val="tx1"/>
                </a:solidFill>
              </a:rPr>
              <a:t>.) </a:t>
            </a:r>
            <a:r>
              <a:rPr lang="en-US" sz="1050" dirty="0">
                <a:solidFill>
                  <a:schemeClr val="tx1"/>
                </a:solidFill>
              </a:rPr>
              <a:t>Loan Amount and Annual Income: We found a strong positive correlation between loan amount and annual income. As expected, individuals with higher annual incomes were more likely to secure larger loan amounts. This underscores the importance of a borrower's financial capacity in determining loan approval.</a:t>
            </a:r>
            <a:br>
              <a:rPr lang="en-US" sz="1050" dirty="0">
                <a:solidFill>
                  <a:schemeClr val="tx1"/>
                </a:solidFill>
              </a:rPr>
            </a:br>
            <a:r>
              <a:rPr lang="en-US" sz="1050" dirty="0">
                <a:solidFill>
                  <a:schemeClr val="tx1"/>
                </a:solidFill>
              </a:rPr>
              <a:t/>
            </a:r>
            <a:br>
              <a:rPr lang="en-US" sz="1050" dirty="0">
                <a:solidFill>
                  <a:schemeClr val="tx1"/>
                </a:solidFill>
              </a:rPr>
            </a:br>
            <a:r>
              <a:rPr lang="en-US" sz="1050" dirty="0">
                <a:solidFill>
                  <a:schemeClr val="tx1"/>
                </a:solidFill>
              </a:rPr>
              <a:t>    </a:t>
            </a:r>
            <a:r>
              <a:rPr lang="en-US" sz="1050" dirty="0" smtClean="0">
                <a:solidFill>
                  <a:schemeClr val="tx1"/>
                </a:solidFill>
              </a:rPr>
              <a:t>ii.)Loan </a:t>
            </a:r>
            <a:r>
              <a:rPr lang="en-US" sz="1050" dirty="0">
                <a:solidFill>
                  <a:schemeClr val="tx1"/>
                </a:solidFill>
              </a:rPr>
              <a:t>Term and Approval Rate: Shorter loan terms, particularly 2 and 4 years, exhibited higher approval rates compared to longer terms. This suggests that borrowers opting for shorter loan durations are perceived as lower risk by lenders.</a:t>
            </a:r>
            <a:br>
              <a:rPr lang="en-US" sz="1050" dirty="0">
                <a:solidFill>
                  <a:schemeClr val="tx1"/>
                </a:solidFill>
              </a:rPr>
            </a:br>
            <a:r>
              <a:rPr lang="en-US" sz="1050" dirty="0">
                <a:solidFill>
                  <a:schemeClr val="tx1"/>
                </a:solidFill>
              </a:rPr>
              <a:t/>
            </a:r>
            <a:br>
              <a:rPr lang="en-US" sz="1050" dirty="0">
                <a:solidFill>
                  <a:schemeClr val="tx1"/>
                </a:solidFill>
              </a:rPr>
            </a:br>
            <a:r>
              <a:rPr lang="en-US" sz="1050" dirty="0">
                <a:solidFill>
                  <a:schemeClr val="tx1"/>
                </a:solidFill>
              </a:rPr>
              <a:t>   </a:t>
            </a:r>
            <a:r>
              <a:rPr lang="en-US" sz="1050" dirty="0" smtClean="0">
                <a:solidFill>
                  <a:schemeClr val="tx1"/>
                </a:solidFill>
              </a:rPr>
              <a:t>Iii.) </a:t>
            </a:r>
            <a:r>
              <a:rPr lang="en-US" sz="1050" dirty="0">
                <a:solidFill>
                  <a:schemeClr val="tx1"/>
                </a:solidFill>
              </a:rPr>
              <a:t>Asset Values and Income: Luxury asset values and bank asset values demonstrated stronger positive correlations with annual income compared to residential and commercial asset values. This suggests that higher-income individuals are more likely to possess luxury items and maintain larger bank assets.</a:t>
            </a:r>
            <a:br>
              <a:rPr lang="en-US" sz="1050" dirty="0">
                <a:solidFill>
                  <a:schemeClr val="tx1"/>
                </a:solidFill>
              </a:rPr>
            </a:br>
            <a:r>
              <a:rPr lang="en-US" sz="1050" dirty="0">
                <a:solidFill>
                  <a:schemeClr val="tx1"/>
                </a:solidFill>
              </a:rPr>
              <a:t/>
            </a:r>
            <a:br>
              <a:rPr lang="en-US" sz="1050" dirty="0">
                <a:solidFill>
                  <a:schemeClr val="tx1"/>
                </a:solidFill>
              </a:rPr>
            </a:br>
            <a:r>
              <a:rPr lang="en-US" sz="1050" dirty="0">
                <a:solidFill>
                  <a:schemeClr val="tx1"/>
                </a:solidFill>
              </a:rPr>
              <a:t>    </a:t>
            </a:r>
            <a:r>
              <a:rPr lang="en-US" sz="1050" dirty="0" smtClean="0">
                <a:solidFill>
                  <a:schemeClr val="tx1"/>
                </a:solidFill>
              </a:rPr>
              <a:t>Iv.)Categorical </a:t>
            </a:r>
            <a:r>
              <a:rPr lang="en-US" sz="1050" dirty="0">
                <a:solidFill>
                  <a:schemeClr val="tx1"/>
                </a:solidFill>
              </a:rPr>
              <a:t>Variables: Our ANOVA tests examined the relationships between categorical variables (no_of_dependents, education, self_employed) and loan amount. While some variables showed minor effects on loan amount, none exhibited statistically significant relationships.</a:t>
            </a:r>
            <a:br>
              <a:rPr lang="en-US" sz="1050" dirty="0">
                <a:solidFill>
                  <a:schemeClr val="tx1"/>
                </a:solidFill>
              </a:rPr>
            </a:br>
            <a:r>
              <a:rPr lang="en-US" sz="1050" dirty="0">
                <a:solidFill>
                  <a:schemeClr val="tx1"/>
                </a:solidFill>
              </a:rPr>
              <a:t/>
            </a:r>
            <a:br>
              <a:rPr lang="en-US" sz="1050" dirty="0">
                <a:solidFill>
                  <a:schemeClr val="tx1"/>
                </a:solidFill>
              </a:rPr>
            </a:br>
            <a:r>
              <a:rPr lang="en-US" sz="1050" dirty="0">
                <a:solidFill>
                  <a:schemeClr val="tx1"/>
                </a:solidFill>
              </a:rPr>
              <a:t>   </a:t>
            </a:r>
            <a:r>
              <a:rPr lang="en-US" sz="1050" dirty="0" smtClean="0">
                <a:solidFill>
                  <a:schemeClr val="tx1"/>
                </a:solidFill>
              </a:rPr>
              <a:t>V.) </a:t>
            </a:r>
            <a:r>
              <a:rPr lang="en-US" sz="1050" dirty="0">
                <a:solidFill>
                  <a:schemeClr val="tx1"/>
                </a:solidFill>
              </a:rPr>
              <a:t>Machine Learning model: We used Random Forest model, which has ability to handle non-linearity, interactions between variables, and potential outliers, correctly predicted approximately 97% ~ 98% loan applications. This model allowed us to identify the most influential features in predicting loan approvals and made predictive performance remain reliable across various scenarios. While the model performs well, there's always room for improvement by gathering more data, refine features, and fine-tune model parameters to enhance predictive accuracy </a:t>
            </a:r>
            <a:r>
              <a:rPr lang="en-US" sz="1050" dirty="0"/>
              <a:t>further</a:t>
            </a:r>
            <a:r>
              <a:rPr lang="en-US" sz="1000" dirty="0"/>
              <a:t>.</a:t>
            </a:r>
            <a:br>
              <a:rPr lang="en-US" sz="1000" dirty="0"/>
            </a:br>
            <a:r>
              <a:rPr lang="en-US" sz="1000" dirty="0"/>
              <a:t/>
            </a:r>
            <a:br>
              <a:rPr lang="en-US" sz="1000" dirty="0"/>
            </a:br>
            <a:r>
              <a:rPr lang="en-US" dirty="0"/>
              <a:t>C</a:t>
            </a:r>
            <a:endParaRPr dirty="0"/>
          </a:p>
        </p:txBody>
      </p:sp>
      <p:grpSp>
        <p:nvGrpSpPr>
          <p:cNvPr id="501" name="Google Shape;501;p30"/>
          <p:cNvGrpSpPr/>
          <p:nvPr/>
        </p:nvGrpSpPr>
        <p:grpSpPr>
          <a:xfrm flipH="1">
            <a:off x="723857" y="2204555"/>
            <a:ext cx="286006" cy="221711"/>
            <a:chOff x="3982050" y="663325"/>
            <a:chExt cx="992388" cy="558325"/>
          </a:xfrm>
        </p:grpSpPr>
        <p:sp>
          <p:nvSpPr>
            <p:cNvPr id="502" name="Google Shape;502;p30"/>
            <p:cNvSpPr/>
            <p:nvPr/>
          </p:nvSpPr>
          <p:spPr>
            <a:xfrm>
              <a:off x="3982050" y="931125"/>
              <a:ext cx="804875" cy="290525"/>
            </a:xfrm>
            <a:custGeom>
              <a:avLst/>
              <a:gdLst/>
              <a:ahLst/>
              <a:cxnLst/>
              <a:rect l="l" t="t" r="r" b="b"/>
              <a:pathLst>
                <a:path w="32195" h="11621" extrusionOk="0">
                  <a:moveTo>
                    <a:pt x="0" y="0"/>
                  </a:moveTo>
                  <a:lnTo>
                    <a:pt x="0" y="11621"/>
                  </a:lnTo>
                  <a:lnTo>
                    <a:pt x="32195" y="11621"/>
                  </a:lnTo>
                  <a:lnTo>
                    <a:pt x="32195" y="762"/>
                  </a:lnTo>
                  <a:close/>
                </a:path>
              </a:pathLst>
            </a:custGeom>
            <a:solidFill>
              <a:srgbClr val="373A5A">
                <a:alpha val="13390"/>
              </a:srgbClr>
            </a:solidFill>
            <a:ln>
              <a:noFill/>
            </a:ln>
          </p:spPr>
          <p:txBody>
            <a:bodyPr/>
            <a:lstStyle/>
            <a:p>
              <a:endParaRPr lang="en-KE"/>
            </a:p>
          </p:txBody>
        </p:sp>
        <p:sp>
          <p:nvSpPr>
            <p:cNvPr id="503" name="Google Shape;503;p30"/>
            <p:cNvSpPr/>
            <p:nvPr/>
          </p:nvSpPr>
          <p:spPr>
            <a:xfrm rot="10800000">
              <a:off x="4169563" y="663325"/>
              <a:ext cx="804875" cy="290525"/>
            </a:xfrm>
            <a:custGeom>
              <a:avLst/>
              <a:gdLst/>
              <a:ahLst/>
              <a:cxnLst/>
              <a:rect l="l" t="t" r="r" b="b"/>
              <a:pathLst>
                <a:path w="32195" h="11621" extrusionOk="0">
                  <a:moveTo>
                    <a:pt x="0" y="0"/>
                  </a:moveTo>
                  <a:lnTo>
                    <a:pt x="0" y="11621"/>
                  </a:lnTo>
                  <a:lnTo>
                    <a:pt x="32195" y="11621"/>
                  </a:lnTo>
                  <a:lnTo>
                    <a:pt x="32195" y="762"/>
                  </a:lnTo>
                  <a:close/>
                </a:path>
              </a:pathLst>
            </a:custGeom>
            <a:solidFill>
              <a:srgbClr val="373A5A">
                <a:alpha val="13390"/>
              </a:srgbClr>
            </a:solidFill>
            <a:ln>
              <a:noFill/>
            </a:ln>
          </p:spPr>
          <p:txBody>
            <a:bodyPr/>
            <a:lstStyle/>
            <a:p>
              <a:endParaRPr lang="en-KE"/>
            </a:p>
          </p:txBody>
        </p:sp>
      </p:grpSp>
      <p:sp>
        <p:nvSpPr>
          <p:cNvPr id="509" name="Google Shape;509;p30"/>
          <p:cNvSpPr/>
          <p:nvPr/>
        </p:nvSpPr>
        <p:spPr>
          <a:xfrm>
            <a:off x="740890" y="2063324"/>
            <a:ext cx="377128" cy="815644"/>
          </a:xfrm>
          <a:custGeom>
            <a:avLst/>
            <a:gdLst/>
            <a:ahLst/>
            <a:cxnLst/>
            <a:rect l="l" t="t" r="r" b="b"/>
            <a:pathLst>
              <a:path w="43002" h="40982" extrusionOk="0">
                <a:moveTo>
                  <a:pt x="1" y="1"/>
                </a:moveTo>
                <a:lnTo>
                  <a:pt x="1" y="12102"/>
                </a:lnTo>
                <a:lnTo>
                  <a:pt x="30484" y="40982"/>
                </a:lnTo>
                <a:lnTo>
                  <a:pt x="43001" y="40982"/>
                </a:lnTo>
                <a:lnTo>
                  <a:pt x="1" y="1"/>
                </a:lnTo>
                <a:close/>
              </a:path>
            </a:pathLst>
          </a:custGeom>
          <a:solidFill>
            <a:srgbClr val="6D9EEB">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730775" y="1871350"/>
            <a:ext cx="471712" cy="1007658"/>
          </a:xfrm>
          <a:custGeom>
            <a:avLst/>
            <a:gdLst/>
            <a:ahLst/>
            <a:cxnLst/>
            <a:rect l="l" t="t" r="r" b="b"/>
            <a:pathLst>
              <a:path w="53787" h="51688" extrusionOk="0">
                <a:moveTo>
                  <a:pt x="1" y="0"/>
                </a:moveTo>
                <a:lnTo>
                  <a:pt x="1" y="4431"/>
                </a:lnTo>
                <a:lnTo>
                  <a:pt x="49277" y="51688"/>
                </a:lnTo>
                <a:lnTo>
                  <a:pt x="53786" y="51688"/>
                </a:lnTo>
                <a:lnTo>
                  <a:pt x="1" y="0"/>
                </a:lnTo>
                <a:close/>
              </a:path>
            </a:pathLst>
          </a:custGeom>
          <a:solidFill>
            <a:srgbClr val="6D9EEB">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AutoShape 1"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ChangeAspect="1" noChangeArrowheads="1"/>
          </p:cNvSpPr>
          <p:nvPr/>
        </p:nvSpPr>
        <p:spPr bwMode="auto">
          <a:xfrm>
            <a:off x="-1" y="-1"/>
            <a:ext cx="9144001" cy="5143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AutoShape 2" descr="data:image/png;base64,iVBORw0KGgoAAAANSUhEUgAAAj8AAAHJCAYAAABqj1iuAAAAOXRFWHRTb2Z0d2FyZQBNYXRwbG90bGliIHZlcnNpb24zLjcuMSwgaHR0cHM6Ly9tYXRwbG90bGliLm9yZy/bCgiHAAAACXBIWXMAAA9hAAAPYQGoP6dpAABG5UlEQVR4nO3deVyVdf7//+cBBI6iuKTS6LiMJEZuqAhFbpTmWDqp9ckmybQsy9G0ciktLTNr3M3QXMqWadTEyhr9ltWYo5kLrebuCG0iuUEq6znX7w9+nOGwGOdw4HC4HvfbjRt4Xe/3db3evPHw5Lquc10WwzAMAQAAmISftwsAAACoSoQfAABgKoQfAABgKoQfAABgKoQfAABgKoQfAABgKoQfAABgKoQfAABgKoQfwMdVh/uUVoca4Lv4+UFVI/wAlSghIUERERGOj3bt2ikqKkpDhgzRG2+8IZvN5tQ+Pj5eU6dOLff2P/nkE02ZMuV3202dOlXx8fFu76csubm5mjNnjt5///0y91UdzJs3TzExMercubPefffdEut/+uknRUREaOPGjVVfnBt27dqliIgIDRgwwNulVEhaWpoeeOAB/fzzz94uBSYT4O0CgJouMjJSM2bMkCTZbDZlZGTos88+03PPPafk5GQtXLhQFotFkrR06VKFhISUe9tr1qwpV7uHHnpId999t8u1/5709HStWbNGc+bMqfR9uevIkSNauXKl/u///k9/+ctf9Kc//cnbJVVYUlKS2rZtqyNHjmjPnj3q3r27t0tyy+eff65t27bpySef9HYpMBnCD1DJQkJC1LlzZ6dl8fHxat26tebMmaP4+HgNGjRIUkFQqgwtWrSolO16e1/lcf78eUnSzTffrG7dunm3GA/47bfftHXrVk2fPl1r1qzR2rVrfTb8AN7CaS/ASxISEtSkSROtXbvWsaz46ajNmzdr0KBB6tixo2JjY/XYY48pPT3d0X/Pnj3as2ePIiIitHv3bu3evVsRERFau3at+vTpo+uuu047duwo9VRUXl6enn32WUVHRys6OlpTpkzR2bNnHetL61P09NBPP/2kG264QZL0+OOPO9oW72ez2fSPf/xDAwcOVMeOHdW7d2/NmzdPOTk5Tvu65557lJSUpJtuuknt27fXoEGD9Nlnn/3u93Hz5s0aMmSIoqKiFBcXp6eeekoZGRmSpBdffFEJCQmSpBEjRlT4dFxOTo5eeukl9e/fXx06dFC/fv20YsUK2e12p/GuWLFCt9xyizp27KjOnTtr2LBh2rVrl6PNiy++qL59+2rbtm0aOHCg2rdvr5tuuknvvPPO79bwwQcfKDc3Vz179tSgQYP00UcfOc2bJG3cuFEdOnRQcnKyhg4dqg4dOuimm27Sp59+qv/+978aMWKEOnXqpL59++pf//qXU9+UlBSNHz9ecXFx6ty5sxISEpScnOxYX9YpwuLznpCQoGnTpmnFihXq3bu3OnTooGHDhumbb75x1Pj4449Lkm644QaPnIYFyovwA3iJv7+/rr32Wn377bfKz88vsT45OVmPPfaY+vXrp5UrV+rxxx/XF198oUcffVSSNGPGDEVGRioyMlLr1q3TNddc4+i7cOFCTZkyRVOmTClx1KnQli1btH//fj3//POaPHmytm3bpoceeqjc9Tdp0kRLly6VJD344IOOr4t76qmn9Nxzzyk+Pl7Lli3TXXfdpTfffFMPPfSQ04Wu+/fv1+rVqzV+/Hi99NJLCggI0Pjx4x1BpjSJiYmaOHGiOnXqpCVLlmjs2LH68MMPlZCQoOzsbN1+++166qmnHHWUVWN5GIahMWPGaNWqVbrtttu0fPly9e/fX4sWLXKc1pQKri966aWXdMcdd2jVqlV65plndO7cOT388MO6dOmSo92vv/6qZ555RnfffbdWrFih5s2ba+rUqTp+/Phl60hKStJ1112npk2b6tZbb5XdbteGDRtKtMvPz9cjjzyiYcOGKTExUUFBQXrsscc0ZswY9e7dW4sXL1bjxo01ZcoUpaWlSZKOHTumIUOG6Mcff9T06dM1b948WSwWjRgxQnv27HH5e/bhhx/qk08+0fTp07VgwQKdPn1a48ePl81mU+/evfXggw9KKjjd68rPHlBRnPYCvOiKK65QXl6ezp8/ryuuuMJpXXJysoKCgjR69GgFBQVJkurXr6/vvvtOhmEoPDzccX1Q8YAzbNgw9e/f/7L7rlevnlatWuXYRoMGDTR27Fjt2LFD119//e/WHhgYqKuvvlpSwamu0k7ZHTt2TBs2bNCECRMcv+ji4uLUpEkTTZ48Wdu3b1evXr0kFZzO2bhxo+O0We3atTV8+HB98cUXuummm0psOyMjQ8uWLdPtt9/uFD7atm2ru+66Sxs3btRf//pXhYeHS5LCw8MrdFpx+/bt+vzzzzV37lzHacq4uDgFBwdr8eLFGjFihMLDw5Wenq6JEyc6jjhJUnBwsMaNG6fDhw8rKipKkpSVlaXZs2fr2muvlSS1atVKffr00WeffaY2bdqUWsPRo0f13XffaeHChZKkpk2bKi4uTuvXr9fo0aMd145Jkt1u15gxY3T77bdLkjIzM/XII49oxIgRGjlypKSCn7+hQ4dq//79CgsL09KlS1WrVi29/vrrqlu3riSpd+/euuWWWzR37ly9/fbbLn3P8vPztXr1asfP2MWLFzVlyhQdPHhQ7du3d8z11VdfrebNm7u0baAiOPIDVANFf2kVio6OVnZ2tgYOHKiFCxcqOTlZ119/vf72t7+V2r6oiIiI391nr169nC6ujo+PV61atfT555+7PoAyFB4tGDhwoNPym2++Wf7+/tq9e7djWcOGDZ2uFwoLC5NUEBJK8/XXXys3N7fEtrt166ZmzZo5bdsT9uzZI39//xLvsCoMQoX7mz9/vu655x6dPXtWX331lTZu3KhNmzZJKjjVWFTR0Fo43qJHh4rbsGGD6tSpo+7duyszM1OZmZnq37+/fvzxR+3YsaNE+8KgJckRrovus379+pIKglHhGPv06eMIPpIUEBCgm2++Wd99950uXrxYZm2lKRrQpYKwJpU9p0BV4cgP4EWnTp1ScHCw45dQUVFRUVqxYoXWrFmj1atXa/ny5WrcuLFGjx6tESNGXHa7jRo1+t19Fz/S5Ofnp/r16zt+EXpC4Smrxo0bOy0PCAhQgwYN9NtvvzmWWa1WpzaFAa/o9TSlbbv4OAqXFd22J2RkZKhBgwYKCHB+2SwcW+H+vvvuOz399NP67rvvFBwcrPDwcDVr1kxSyfvZFB2zn59fqW0K5eXladOmTbp48aLi4uJKrF+7dq169OjhtKy0dw4GBwdfdoxlfT8Nw9CFCxfK7Fua4nNaOMay5hSoKoQfwEtsNpv27NmjLl26yN/fv9Q2PXr0UI8ePZSVlaUvvvhCr7/+up577jl17txZnTp1qtD+i4ccm82mc+fOOYKTxWIpcR+iyx2VKE1oaKikgutbip7WyMvL07lz59SgQQN3Snfa9unTp0ucJvr111/1xz/+0e1tl7W/c+fOKT8/3ykAFV6A3qBBA124cEH33XefIiIi9MEHH6hNmzby8/PTZ599pg8//LBC+//3v/+ts2fPaubMmSXerr9+/Xpt2bJFp06dchxdcUdoaKhOnz5dYvmvv/4qqWCMhV9X9GcD8CZOewFesnbtWqWnp+vOO+8sdf0LL7yg2267TYZhyGq1qk+fPo4bGp48eVLS//6Sdsfnn3/udKH1hx9+qPz8fMXExEiS6tSpo3Pnzjm9K+vLL7902kZZoa1Q4Vuwi94EUZL+9a9/yWazqWvXrm7X36lTJwUGBpbY9r59+/TLL7+oS5cubm+7NN27d5fNZtPmzZudlhee0uratav++9//6vz587r77rt11VVXOeZn+/btkip2xCMpKUlNmjTRHXfcoZiYGKePESNGyGazuXxNTnHR0dH697//7XTUzGaz6V//+pc6dOigwMBAx9GkwoukpYIw++2337q8v4r8/AIVwZEfoJJduHBBX3/9taSCX37nzp3Tjh07tG7dOg0aNEj9+vUrtd+1116rV199VVOnTtWgQYOUl5enVatWqX79+oqNjZVUcNHyV199pV27drl8Me/p06c1btw4JSQkKCUlRQsWLFBcXJzjAtw+ffrojTfe0BNPPKHbb79dR48e1SuvvOIUeAqvDdm1a5fatGlT4mhUeHi4Bg8erKVLlyo7O1sxMTE6ePCgli5dqpiYmBKnaVxRv3593X///Y6LdG+44Qb99NNPWrx4scLDwzVkyBCXt7lz585ST/v1799fPXv2VExMjGbMmKH09HRFRkZqz549WrlypQYPHqzw8HD99ttvCgkJ0fLlyxUQEKCAgAB9+OGHjndjuXutS3p6uv7zn/8oISGh1MDQsWNHtWnTRm+//bbjwnJ3/O1vf9P27dt199136/7771dgYKDefPNN/fjjj1q1apWkgqNDUVFRevPNN9WyZUs1aNBAb7zxhrKzs1W7dm2X9levXj1J0tatW9WzZ88yL/QGPI3wA1SyAwcO6I477pBU8Jduo0aN1Lp1az3//PMlLtYtqmfPnpo3b55eeeUVx0XOXbt21euvv+64Ruiuu+7S/v37NXr0aM2ZM0dNmjQpd13/93//p+zsbI0dO1aBgYEaOHCgJk2a5LjWJi4uTlOmTNEbb7yhjz76SNdcc42WLl2qYcOGObYREhKikSNHat26ddq2bZt27txZYj+zZ89Wy5YtlZSUpNWrV6tJkyZKSEjQ2LFjK/yX/7hx43TFFVfozTff1Ntvv6369eurf//+mjBhQonrTcrjgw8+0AcffFBi+dVXX62wsDC9/PLLWrJkiV5//XWdPXtWzZs318SJEx3vnqpbt64SExP197//XQ8//LDq1Kmjq6++Wm+++aZGjx6tffv2uXWvoXfffVc2m0233HJLmW1uvfVWzZ8/X//+979d3n6hq666Sm+99ZYWLFigJ554QhaLRR07dtTrr7/udIPI559/XrNmzdKTTz6pkJAQ3XbbbYqKinL5yFNMTIyuu+46zZ8/X7t27dKKFSvcrh1whcXgiXIAAMBEOOEKAABMhfADAABMhfADAABMhfADAABMhfADAABMhfADAABMhfv8FPPVV1/JMAzVqlXL26UAAIByysvLk8VicXqgb1k48lOMYRhlPljQnW3l5uZ6bHvVlRnGaYYxSuYYpxnGKJljnGYYo2SOcXpijK78/ubITzGFR3w6dOhQ4W1dunRJBw8eVHh4uMu3ffclZhinGcYomWOcZhijZI5xmmGMkjnG6Ykxfvfdd+Vuy5EfAABgKoQfAABgKoQfAABgKoQfAABgKoQfAABgKoQfAABgKoQfAABgKoQfAABgKoQfAABgKoQfAABgKoQfAABgKoQfAABgKoQfAABgKoQfAABgKoQfAKZisVhktVplsVi8XQoALwnwdgEAUJUCgwIVGRnpVl+b3SZ/P38PVwSgqhF+AJiKv5+/pn80XWlZafLzK//B75ahLTWt57RKrAxAVSH8ADCdE+dO6KeLP8nPnzP/gBnxPx8AAJgK4QcAAJgK4QcAAJgK4QcAAJgK4QcAAJgK4QfwIJvd5pW+AIDy463ugAf5+/lr9vbZSs1Idakf95ABgKpD+AE8LDUjVUfPHvV2GQCAMnDaCwAAmArhBwAAmArhBzUSFx7XbBWdI4t4ojtgZlzzgxqJC49rNnfnN6ZZjO7tcq8sFsIPYGaEH9RYXHhcs7kzvy1CW1RSNQB8Cae9AACAqRB+AACAqRB+AACAqRB+AACAqRB+AACAqRB+AACAqRB+AACAqRB+AACAqRB+AACAqRB+AACAqRB+AACAqRB+AACAqRB+AACAqRB+AACAqRB+gBrAZreZqi8AVESAtwsAUHH+fv6avX22UjNSXerXMrSlpvWc5nP7BYCK8Hr4OX/+vBYsWKBt27bpwoULioiI0KOPPqpu3bpJkg4ePKjZs2dr//79ql+/vhISEnTvvfc6+tvtdi1dulRvv/22MjMz1bVrV82YMUMtW7b01pAAr0jNSNXRs0dNs18AcJfXT3s98sgj+uabb7RgwQJt2LBB11xzje69914dP35c586d08iRI9WqVSslJSVp3LhxWrx4sZKSkhz9ExMTtXbtWj377LNat26dLBaLRo8erdzcXC+OCgAAVFdePfKTmpqqnTt36p///Ke6dOkiSZo2bZq2b9+uDz74QMHBwQoMDNTMmTMVEBCgNm3aKDU1VStXrtTQoUOVm5urV155RZMmTVKvXr0kSQsXLlSPHj20detW3Xzzzd4cHgAAqIa8euSnQYMGWrFihdq3b+9YZrFYZBiGMjIytG/fPkVHRysg4H8ZLTY2VidOnNCZM2d06NAhXbx4UbGxsY719erVU2RkpPbu3VulYwEAAL7Bq0d+6tWr5zhiU2jLli364YcfdP3112vhwoVq27at0/omTZpIkn755RelpaVJkq688soSbU6ePOl2XYZh6NKlS273L5SVleX02VdZLJbLrs/NzZXValVubm6pbQ3DqKzSSmWxWGS1WmW322W32V3qa7cXtM/KynKquzxzWRn7LQ9P7teVn1lfHq/k+rvNKlKzN9SU15/LMcMYJXOM0xNjNAzjd39fFfL6Bc9FJScn64knntANN9yg+Ph4zZkzR4GBgU5tgoKCJEk5OTmOb1JpbTIyMtyuIy8vTwcPHnS7f3EpKSke21ZVq1WrliKviVSAf9k/KlarVfXr1y91Xb4tXwe+P6C8vLxKqrD0eiIjI5WVnaWLly661DerTsHP1IkTJ0r9T3i5uazM/V5OZey3PD+zvjjenNwcx9fZ2dku9a1Izd7ky68/5WWGMUrmGGdFx1g8D5Sl2oSfjz/+WI899pg6deqkBQsWSJKCg4NLXLick1Pw4lW7dm0FBwdLKjjyUPh1YRur1ep2LbVq1VJ4eLjb/QtlZWUpJSVFrVq1qlA93mSxWBTgH6BZ22aV+XZmu92unNwcBQUGyc/vf2dSW4a21JO9n9RVV11VpX8pFyZ/a7BVdWrXcamvNbhgnlq3bl3iyM/vzWVl7Lc8PLlfV35mfXG8QYFBjq+Dg4Pl7+df7r4VqdkbasLrz+8xwxglc4zTE2M8duxYudtWi/Dz5ptvavbs2erbt6/mzZvnSG5hYWFKT093alv476ZNmyo/P9+xrEWLFk5t2rVr53Y9FotFtWvXdrt/cVar1aPb84Yff/tRx88fL3Wd3WbXxUsXVad2Hfn5/y/8FAYhb/1n9fPzc6qnvH2ksmsuz1xWxn7Luw1P7deVn1lfHK9UcI8iV/p7++fZXTXh9ef3mGGMkjnGWZExlveUl1QN3ur+1ltvadasWbrrrru0aNEip0NW0dHRSk5Ols32v3Pzu3btUuvWrdWoUSO1a9dOISEh2r17t2N9ZmamDhw44LhPUE3C3XQBAKg4rx75OXHihJ577jn17dtXDzzwgM6cOeNYFxwcrKFDh2rVqlWaNm2a7rvvPn377bd67bXX9PTTT0sqOLc3fPhwzZs3Tw0bNlSzZs00d+5chYWFqW/fvt4aVqXhbroAAFScV8PPhx9+qLy8PG3dulVbt251Wjd48GA9//zzWrVqlWbPnq3BgwercePGmjx5sgYPHuxoN378eOXn52v69OnKzs5WdHS0Vq9eXe6LnnwNd9MFAKBivBp+xowZozFjxly2TceOHbVu3boy1/v7+2vSpEmaNGmSp8sDqkxDa0PZ7DaXLsAFALinWlzwDJhdSGCI26c1Y5rF6N4u9/5+QwCAJMIPUK24c1qzRWiL328EAHDw+ru9AAAAqhLhBwAAmArhBwAAmArhBwAAmArhByiHwieJu3L7dABA9cS7vYAiyrrfTuGTxAEAvo/wU8W4kV31Vtb9dux2u7Kys2QNtjo9HLMo7rcDAL6B8FPFuJGdbyh+v52ynlxfFPfbAQDfQPjxAm5kBwCA93DBM4AqV3htFQB4A0d+AFQ5nmUGwJsIPwC8hlPAALyB014AHLifEQAz4MgPYGLF72vE/YwAmAHhBzCx4tfelOd+RoW49gaAryL8AHBce1Oe+xkV4tobAL6Ka34AAICpEH4AAICpEH4AAICpEH4AAICpEH4AAICpEH5QaSr6/Cae/QQAqAy81d0Eit/IrqpU5PlNLUNbalrPaZVUGQDAzAg/JuDth0i68/wmAAAqC+HHRHzpIZLeOloFAKj5CD+olrx9tAoAUHMRflCt+dLRKgCAb+DdXg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QIPwAAwFSqVfhJTExUQkKC07LHH39cERERTh89e/Z0rLfb7VqyZIl69OihTp06adSoUUpNTa3q0gEAgI+oNuFnzZo1WrJkSYnlhw8f1pgxY7Rjxw7Hx7vvvutYn5iYqLVr1+rZZ5/VunXrZLFYNHr0aOXm5lZh9QAAwFd4PfycOnVK9913nxYvXqzWrVs7rbPZbDp27Jg6dOigxo0bOz4aNmwoScrNzdUrr7yicePGqVevXmrXrp0WLlyoU6dOaevWrd4YDgAAqOYCvF3A999/r9DQUG3atEkvvfSSfv75Z8e6lJQU5eTkqE2bNqX2PXTokC5evKjY2FjHsnr16ikyMlJ79+7VzTff7FZNhmHo0qVLbvUtKisry+mzxWKR1WqV3W6X3WZ3aVt2u93xubr1tdltTp99oWZX+5Y1xupcszt9yzPOythvVfeVyjfG0vpmZWXJMAyX+npD8defmsgMY5TMMU5PjNEwDFkslnK19Xr4iY+PV3x8fKnrjhw5IovFotdee03bt2+Xn5+fevXqpQkTJqhu3bpKS0uTJF155ZVO/Zo0aaKTJ0+6XVNeXp4OHjzodv/iUlJSJElWq1WRkZHKys7SxUsXXdpGTm5OweecnGrbNzs72yv7rcq+xcdYVfut6r6XG2dl7req+krlG2NRWXUKXpRPnDjhU7+ECl9/ajIzjFEyxzgrOsbAwMBytfN6+Lmco0ePys/PT82aNdPy5cuVmpqqF154QUeOHNFrr73meAEqPtigoCBlZGS4vd9atWopPDy8QrVLBQk2JSVFrVq1ktVqdSRSa7BVdWrXcWlbQYFBBZ+DgqpdX5vdpuzsbAUHB8vfz98nana1b1ljrM41u9O3POOsbjW701dSucZYlDXYKkn605/+5NaRH4vFUqEjRq72Lf76UxOZYYySOcbpiTEeO3as3G2rdfgZN26c7rnnHtWrV0+S1LZtWzVu3Fh33HGHvvvuOwUHB0squPan8Gup4C/CivyAWCwW1a5du2LFF2G1Wp225+fnJz9/1y638vPzq/Z9/f38ndr4Qs2u9i0+xqrab1X3vdw4K3O/VdVXKt8Yi7qizhWy2W1OrzWusNltLoUtT/Ut/vpTE5lhjJI5xlmRMZb3lJdUzcOPxWJxBJ9Cbdu2lSSlpaU5Tnelp6erRYsWjjbp6elq165d1RUKoMYLCQyRv5+/Zm+frdQM126nEdMsRvd2udetvi1DW2paz2ku9QFwedU6/Dz66KM6f/68Vq9e7Vj23XffSZLCw8P1xz/+USEhIdq9e7cj/GRmZurAgQMaPny4V2oGULOlZqTq6NmjLvVpEdrC7b4APM/rb3W/nFtuuUU7d+7UsmXL9MMPP+izzz7TE088oVtuuUVt2rRRYGCghg8frnnz5umTTz7RoUOHNHHiRIWFhalv377eLh8AAFRD1frIT58+fbR48WItX75cy5cvV926dTVw4EBNmDDB0Wb8+PHKz8/X9OnTlZ2drejoaK1evbrcV3wDAABzqVbh5/nnny+x7KabbtJNN91UZh9/f39NmjRJkyZNqszSAABADVGtT3sBAAB4GuEHAACYCuEHAACYCuEHAACYCuEHAACYCuEHAACYCuEHAACYCuEHAACYCuEHAACYilvh56WXXtLJkyc9XQsAAEClcyv8vPbaa7rhhhs0cuRIvf/++8rJyfF0XQAAAJXCrfCzY8cOzZs3T7Vq1dLUqVMVFxenp556Sl999ZWn6wMAAPAotx5sGhgYqAEDBmjAgAFKT0/Xpk2btGXLFr399ttq1aqVhgwZoiFDhqhRo0aerhcAAKBCKnzBc5MmTXT33XdrzJgx6tatm06cOKEFCxaoV69eevLJJ3XhwgVP1AkAAOARbh35KbRnzx699957+vDDD3Xp0iXFxsY6gs9nn32mZ555RmlpaVq5cqWn6gUAAKgQt8LPwoUL9f777+vkyZO68sordc8992jIkCH6wx/+4GgzYMAAHT58WK+//rrHigUAAKgot8LPq6++qhtvvFGzZs3SddddJ4vFUmq7Dh06aMKECRWpDwAAwKPcCj//+c9/FBoaql9//dURfDIyMnTy5Em1a9fO0e7GG2/0TJUAAAAe4tYFz35+fho5cqQSEhIcy7755hvdeuuteuihh5SVleWxAgEArrNYLLJarWUemQfMzK3wM3fuXB09elSPPPKIY1lsbKwSExO1f/9+LVmyxGMFAoCZNbQ2lM1uc7mf1WpVZGSkAoMCK6EqwLe5ddrr008/1ZQpU9SvXz/HssDAQMXHxyszM1OLFi3SlClTPFYkAJhVSGCI/P38NXv7bKVmpJa7n91uV5g1TM/2e7YSqwN8k1vh5+LFi6pXr16p6xo1aqRz585VqCgAgLPUjFQdPXu03O3tNruy6nAJAlAat057XXPNNUpKSip13caNGxUREVGhogAAACqLW0d+HnzwQY0ePVpDhgxR37591ahRI509e1affPKJvv/+ey1fvtzTdQIAAHiEW+EnLi5Oy5Yt05IlS7RkyRIZhiGLxaKrr75aiYmJ6tmzp6frBAAA8Ai3H2/Rq1cv9erVSzk5OTp//rzq1q2r2rVre7I2AAAAj6vQs70yMjKUlZUlu92u8+fP6/z58451RR91AQAAUF24FX5SUlI0depUffPNN2W2OXjwoNtFAQAAVBa3ws+sWbOUkpKiv/3tbwoLC5Ofn1tvGgMAAKhyboWfffv2afbs2brllls8XQ8AAEClcuuQTUhIiEJDQz1dCwAAQKVzK/z85S9/0T/+8Q8ZhuHpegAAACqVW6e9rFarkpOT1bdvX3Xo0EHBwcFO6y0Wi5577jmPFAgAAOBJboWfd955R3Xr1pXdbi/1HV8Wi6XChQEAAFQGt5/qDgAA4Isq9B51u92uQ4cOafv27bpw4YLTTQ4BAACqI7fv8Pzee+9p/vz5Sk9Pl8Vi0YYNG/Tiiy+qVq1amj9/vgIDAz1ZJwAAgEe4deRn8+bNmjJlimJjY7Vw4ULHu7769eun7du3KzEx0aNFAgAAeIpbR36WL1+uYcOGaebMmbLZbI7lQ4YM0ZkzZ7R+/XpNmDDBUzUCAAB4jFtHfk6cOKG+ffuWuq5Tp046depUhYoCAACoLG6Fn0aNGun48eOlrjt+/LgaNWpUoaIAABXXqHYj2ey2329Yhor0Baozt057DRgwQEuWLFGTJk3Uq1cvSQX39tm/f78SExN55hcAVAN1g+rK389fs7fPVmpGqkt9W4a21LSe0yqpMsC73Ao/EyZM0JEjRzRhwgTHE90TEhJ06dIldevWTQ8//LBHiwQAuC81I1VHzx71dhlAteFW+AkMDNSqVau0c+dO7dq1SxkZGapbt666d++uXr16cYdnAABQbbl9nx9JiouLU1xcnKdqAQAAqHRuhZ+lS5f+bpu//e1v7mwaAACgUnk8/ISEhKhJkyaEHwAAUC25FX4OHTpUYtmlS5eUnJysmTNn6sknn6xwYQAAAJWhQg82Lap27drq0aOHxo4dq7///e+e2iwAAIBHeSz8FLryyivLvAEiAACAt1Xo3V5FGYahkydPauXKlWrWrJmnNgsAAOBRboWfdu3alXkvH8MwOO0FACZns9vk7+df5X2B8nAr/IwdO7bU8BMSEqLevXurVatWFa0LAODDeKwGqjO3ws+4ceM8XQcAoIbhsRqortwKP7/88otL7f/whz+4sxsAAACPcyv8xMfHu/T8roMHD7qzGwAAAI9zK/wsWrRIM2bM0DXXXKNBgwapadOmOnfunD799FNt2bJFDz74IO/4AgAA1ZJb4efdd99VfHy85syZ47R8wIABatSokb788ksebwEAAKolt25y+MUXX+iWW24pdV3Pnj2VnJxcoaIAAAAqi1vhp0GDBvr6669LXbdz5041bdq0IjUBAABUGrdOe912221atmyZsrKyFB8fr4YNG+r06dPavHmz1q5dq6eeesrTdQIAAHiEW+HnoYce0m+//aY1a9Zo9erVkgru7Gy1WvXII49o2LBhHi0SAADAU9wKPxaLRVOnTtVDDz2kr7/+WhkZGWrQoIE6d+6skJAQT9cIAADgMRV6sGlISIiaNGkiSercubPy8/M9UhQAAEBlcTv8vPfee5o/f75+/fVXWSwWvf3223rxxRdVq1YtzZ8/X4GBgZ6sEwAAwCPcerfX5s2bNWXKFMXGxmrBggWy2+2SpH79+mn79u1KTEz0aJEAAACe4taRn+XLl2vYsGGaOXOmbDabY/mQIUN05swZrV+/XhMmTPBUjQAAAB7j1pGfEydOqG/fvqWu69Spk06dOuVWMYmJiUpISHBadvDgQQ0fPlydO3dW7969He8uK2S327VkyRL16NFDnTp10qhRo5SamurW/gEAQM3nVvhp1KiRjh8/Xuq648ePq1GjRi5vc82aNVqyZInTsnPnzmnkyJFq1aqVkpKSNG7cOC1evFhJSUmONomJiVq7dq2effZZrVu3ThaLRaNHj1Zubq7LNQAAgJrPrdNeAwYM0JIlS9SkSRP16tVLUsHb3/fv36/ExMQyH31RmlOnTmnatGlKTk5W69atndatX79egYGBmjlzpgICAtSmTRulpqZq5cqVGjp0qHJzc/XKK69o0qRJjjoWLlyoHj16aOvWrbr55pvdGR4AAKjB3Ao/EyZM0JEjRzRhwgT5+RUcPEpISNClS5fUrVs3Pfzww+Xe1vfff6/Q0FBt2rRJL730kn7++WfHun379ik6OloBAf8rMzY2Vi+//LLOnDmjn3/+WRcvXlRsbKxjfb169RQZGam9e/e6HX4Mw9ClS5fc6ltUVlaW02eLxSKr1Sq73S67ze7StgovKq+OfW12m9NnX6jZ1b5ljbE61+xO3/KMszL2W9V9pfKN0dP7rcq+RcdXkf1mZWXJMAyX+nrita48+y3+GltTmWGcnhijYRiyWCzlautW+AkMDNSqVau0c+dOffHFFzp//rzq1q2r7t27q1evXuXeuSTFx8crPj6+1HVpaWlq27at07LC+wr98ssvSktLkyRdeeWVJdqcPHnSlSE5ycvL08GDB93uX1xKSookyWq1KjIyUlnZWbp46aJL28jJzSn4nJNTbftmZ2d7Zb9V2bf4GKtqv1Xd93LjrMz9VlVfqXxj9PR+q7qvYxtu9M2qU/BL6MSJEy7/QqrIa507+y18ja3pzDDOio6xvLfZcSv8jBkzRnfffbfi4uIUFxfnzibKJTs7u8RAgoKCJBX8Zy78j1Fam4yMDLf3W6tWLYWHh7vdv1BWVpZSUlLUqlUrWa1WRyi0BltVp3Ydl7YVFFgw7qCgoGrX12a3KTs7W8HBwfL38/eJml3tW9YYq3PN7vQtzzirW83u9JVUrjF6er9V2bfokR939msNtkqS/vSnP7l15KdwG+7ut3Xr1uU68lP0NbamMsM4PTHGY8eOlbutW+Fn7969GjlypDtdXRIcHFziwuWcnIK/gmrXrq3g4GBJUm5uruPrwjYV+QGxWCyqXbu22/2Ls1qtTtvz8/OTn79r15oXnl6szn39/fyd2vhCza72LT7GqtpvVfe93Dgrc79V1Vcq3xg9vd+q7lt0G672vaLOFbLZbU6vrVWx38LxuvIaXvw1tqYywzgrMkZXzjq5FX7i4uL09ttvq3Pnzo4jMZUhLCxM6enpTssK/920aVPH4zTS09PVokULpzbt2rWrtLoAoKYLCQyRv5+/Zm+frdQM124fEtMsRvd2ubeSKgMqzq3wExQUpC1btmjr1q1q3rx5ibe2WywWvfbaaxUuLjo6WmvXrpXNZpO/f8Hh6V27dql169Zq1KiR6tatq5CQEO3evdsRfjIzM3XgwAENHz68wvsHALNLzUjV0bNHXerTIrTF7zcCvMitY6hpaWmKiopSx44d1bBhQxmG4fRR9B0VFTF06FBduHBB06ZN07Fjx7Rx40a99tpreuCBByQVXOszfPhwzZs3T5988okOHTqkiRMnKiwsrMybMAIAAHMr95Gf999/Xz169FD9+vX1xhtvVGZNDo0aNdKqVas0e/ZsDR48WI0bN9bkyZM1ePBgR5vx48crPz9f06dPV3Z2tqKjo7V69WoerAoAAEpV7vAzefJkrVu3TvXr13csW758uW677TZdccUVHinm+eefL7GsY8eOWrduXZl9/P39NWnSJE2aNMkjNQAAgJqt3Ke9ir/l0GazafHixW4/xwsAAMAb3Hvf5P/P1Xs/AAAAeFuFwg8AAN5S+BgNV+7vAkhuvtUdAIDK0NDaUDa7rVx33y58jEZR5e0Lc6tw+CFxAwA8xZWbK9rtdmVlZ8kabJWfn59ahrbUtJ7TqqhS+DKXws/YsWNLvIV8zJgxqlWrltMyi8Wijz/+uOLVAQBMqTw3V7Tb7Lp46aLq1K7j9qM/YE7lDj9F760DAADgq8odfubMmVOZdQAAAFQJjhMCAABTIfwAAABTIfwAAABTIfwAAABTIfwAAABTIfwAAABTIfwAAABTIfwAAABTIfwAAABTIfwAAABTIfwAAABTIfwAAABTIfwAAABTIfwAAABTIfwAAABTIfwAAABTIfwAAABTIfwAAABTIfwAAABTIfwAAABTIfwAAABTIfwAAABTIfwAAABTIfwAAABTIfwAAABTIfwAAABTIfwAAABTIfwAAABTIfwAAABTIfwAAABTIfwAAABTIfwAAABTIfwAAABTIfwAAGqEhtaGstltFdpGRfvDNwR4uwAAADwhJDBE/n7+mr19tlIzUl3u3zK0pab1nFYJlaG6IfwAAGqU1IxUHT171NtloBrjtBcAADAVwg8AADAVwg8AADAVwg8AADAVwg8AADAVwg8AADAVwg8AADAVwg8AADAVwg8AADAVwg8AADAVwg8AADAVwg8AADAVwg8AADAVwg8AADAVwg8AADAVwg8AADAVwg8AADAVwg8AADAVwg8AADAVwg8AADAVwg8AADAVwg8AADAVwg8AADAVnwg/P//8syIiIkp8vP3225KkgwcPavjw4ercubN69+6t1atXe7liAABQXQV4u4DyOHz4sIKCgvTxxx/LYrE4ltetW1fnzp3TyJEjdeONN+rpp5/W119/raefflr169fX0KFDvVg1AACojnwi/Bw5ckStW7dWkyZNSqx77bXXFBgYqJkzZyogIEBt2rRRamqqVq5cSfgBAAAl+ET4OXz4sMLDw0tdt2/fPkVHRysg4H9DiY2N1csvv6wzZ86oUaNGLu/PMAxdunTJ7XoLZWVlOX22WCyyWq2y2+2y2+wubctutzs+V7e+NrvN6bMv1Oxq37LGWJ1rdqdvecZZGfut6r5S+cbo6f1WZd+i4/OVml3tW/zntSL7Ldo/KytLhmG43L+yFP9dUhN5YoyGYTidHbocnwg/R44cUePGjfXXv/5VKSkpatmypR566CH16NFDaWlpatu2rVP7wiNEv/zyi1vhJy8vTwcPHvRI7ZKUkpIiSbJarYqMjFRWdpYuXrro0jZycnMKPufkVNu+2dnZXtlvVfYtPsaq2m9V973cOCtzv1XVVyrfGD2936ru69iGD9XsTt/Cuazo9yqrTsEv3hMnTlTLoFH4u6Qmq+gYAwMDy9Wu2oef3NxcpaSkyGq1avLkyapdu7Y2bdqk0aNH69VXX1V2dnaJwQYFBUkq+A/gjlq1apV5pMkVWVlZSklJUatWrWS1Wh2J1BpsVZ3adVzaVlBgwZiCgoKqXV+b3abs7GwFBwfL38/fJ2p2tW9ZY6zONbvTtzzjrG41u9NXUrnG6On9VmXfokd+fKVmV/sW/3mtyH6lgtdmSfrTn/7k9pGfyjhiVPx3SU3kiTEeO3as3G2rffgJDAzU3r17FRAQ4Ag57du31/Hjx7V69WoFBwcrNzfXqU9h6Kldu7Zb+7RYLG73LY3VanXanp+fn/z8XXujnZ+fX7Xv6+/n79TGF2p2tW/xMVbVfqu67+XGWZn7raq+UvnG6On9VnXfotvwlZrd6Vs4lxX9Xl1R5wrZ7DYFBwe73FcqCGOuBGpXFf9dUhNVZIzlPeUl+UD4kUoPMW3bttWOHTsUFham9PR0p3WF/27atGmV1AcA8H0hgSHy9/PX7O2zlZqR6lLflqEtNa3ntEqqDJ5W7cPPoUOHdOedd2rlypXq1q2bY/n+/fsVHh6uq6++WmvXrpXNZpO/f0Hi3rVrl1q3bu3W9T4AAHNLzUjV0bNHvV0GKlG1v8lh27ZtddVVV+npp5/Wvn37dPz4cc2ZM0dff/21xowZo6FDh+rChQuaNm2ajh07po0bN+q1117TAw884O3SAQBANVTtj/z4+flp+fLlmjdvniZMmKDMzExFRkbq1VdfVUREhCRp1apVmj17tgYPHqzGjRtr8uTJGjx4sJcrBwAA1VG1Dz+S1LBhQz333HNlru/YsaPWrVtXhRUBAPA/Da0NK3TBc2VfLA1nPhF+AACozrhY2rcQfgAA8BAulvYN1f6CZwAAAE8i/AAAAFMh/AAAAFMh/AAAAFMh/AAAAFMh/AAAAFMh/AAAAFMh/AAAAFMh/AAAAFMh/AAAAFMh/AAAAFMh/AAAUI1ZLBZZrVZZLBZvl1Jj8GBTAAC8qKG1oWx2m/z9/Etdb7VaFRkZWWb/y/VF6Qg/AAB4UUhgiPz9/DV7+2ylZqSWWG+325WVnSVrsFV+fs4nbFqGttS0ntOqqtQag/ADAEA1kJqRqqNnj5ZYbrfZdfHSRdWpXUd+/lyt4gl8FwEAgKkQfgAAgKkQfgAAgKkQfgAAgKkQfgAAgKkQfgAAgKkQfgAAgKkQfgAAgKkQfgAAgKkQfgAAgKkQfgAAgKkQfgAAgKkQfgAAgKkQfgAAgKkQfgAAgKkQfgAAgKkQfgAAgKkQfgAAgKkQfgAAgKkQfgAAgKkQfgAA8FENrQ1ls9vc7l+Rvr4swNsFAAAA94QEhsjfz1+zt89WakaqS31bhrbUtJ7TKqmy6o3wAwCAj0vNSNXRs0e9XYbP4LQXAAAwFcIPAAAwFcIPAAAwFcIPAAAwFcIPAAAwFcIPAAAwFcIPAAAwFcIPAAAwFcIPAAAwFcIPAAAmZObngvF4CwAATMjMzwUj/AAAYGJmfC4Yp70AAICpEH4AAICpEH4AAICpEH4AAICpEH4AAICpEH4AAIBLfP0eQbzVHQAAuMTX7xFE+AEAAG7x1XsEcdoLAACYCuEHAACYCuEHAACYCuEHAACYCuEHAACYCuEHAACYSo0IP3a7XUuWLFGPHj3UqVMnjRo1Sqmprt13AAAAmEONCD+JiYlau3atnn32Wa1bt04Wi0WjR49Wbm6ut0sDAADVjM+Hn9zcXL3yyisaN26cevXqpXbt2mnhwoU6deqUtm7d6u3yAABANePz4efQoUO6ePGiYmNjHcvq1aunyMhI7d2714uVAQCA6shiGIbh7SIq4qOPPtK4ceP0zTffKDg42LH84YcfVnZ2tl5++WWXtvfll1/KMAzVqlWrwrUZhqH8/HwFBATIYrFIkiwWi85nn1e+Pd+lbQX5B6luUN1q2deQIcMwZLFYZJHFJ2p2tW9ZY6zONbvTtzzjrG41u9P3XNY55Rv5vzvG6lSzq30NGQryD1K9oHo+U7OrfYv/vFZkv1VZt6t9L/f/srrWfDkBfgGqH1xfReNHab8vXZWXlyeLxaIuXbr8fg1u7aEaycrKkiQFBgY6LQ8KClJGRobL2ysaUirKYrGUqEuS6gfXd3ub9KUvfSvet4G1gVf2S9/q39eb+zZb36K/Z8v6fenq9sr7u9vnw0/h0Z7c3FynIz85OTmyWq0uby8qKspjtQEAgOrH56/5ufLKKyVJ6enpTsvT09MVFhbmjZIAAEA15vPhp127dgoJCdHu3bsdyzIzM3XgwAF169bNi5UBAIDqyOdPewUGBmr48OGaN2+eGjZsqGbNmmnu3LkKCwtT3759vV0eAACoZnw+/EjS+PHjlZ+fr+nTpys7O1vR0dFavXp1hS+eAgAANY/Pv9UdAADAFT5/zQ8AAIArCD8AAMBUCD8AAMBUCD8AAMBUCD8AAMBUCD8AAMBUCD8AAMBUCD8VYLfbtWTJEvXo0UOdOnXSqFGjlJqaWmb7c+fO6dFHH1V0dLSio6P15JNP6tKlS1VYsXtcHec777yjiIiIEh+X61OdJCYmKiEh4bJtfHUuiyrPOH1xLs+fP6+nnnpKPXv2VJcuXXTnnXdq3759Zbb31bl0dZy+OJdnzpzRpEmTFBsbq6ioKN1///06duxYme19dS5dHacvzmVRJ06cUFRUlDZu3Fhmm0qfSwNue/HFF41rr73W2LZtm3Hw4EFj1KhRRt++fY2cnJxS2w8fPty4/fbbjf379xuff/650adPH2Py5MlVXLXrXB3nnDlzjOHDhxvp6elOH/n5+VVcueteffVVIyIiwhg+fPhl2/nqXBYq7zh9cS5HjhxpDBo0yNi7d69x/PhxY9asWUbHjh2NY8eOldreV+fS1XH64lzefvvtxh133GF8++23xrFjx4xx48YZcXFxxqVLl0pt76tz6eo4fXEuC+Xm5hpDhgwx2rZtayQlJZXZrrLnkvDjppycHCMqKsp46623HMsyMjKMjh07Gh988EGJ9l9++aXRtm1bpxem//znP0ZERISRlpZWJTW7w9VxGkbBi/Kzzz5bVSV6RFpamnHvvfcanTt3Nvr373/ZUOCrc2kYro3TMHxvLlNSUoy2bdsaycnJjmV2u93o27evsWjRohLtfXUuXR2nYfjeXJ49e9aYOHGiceTIEceygwcPGm3btjW++eabEu19dS5dHadh+N5cFjV//nwjISHhsuGnKuaS015uOnTokC5evKjY2FjHsnr16ikyMlJ79+4t0X7fvn1q3Lix2rRp41jWvXt3WSwWJScnV0nN7nB1nJJ0+PBhhYeHV1WJHvH9998rNDRUmzZtUqdOnS7b1lfnUnJtnJLvzWWDBg20YsUKtW/f3rHMYrHIMAxlZGSUaO+rc+nqOCXfnMsFCxboqquukiSdPn1aq1evVlhYWKnj8OW5dGWcku/NZaG9e/dq3bp1euGFFy7brirmskY82NQb0tLSJElXXnml0/ImTZro5MmTJdqfOnWqRNvAwEDVr1+/1PbVhavjPHv2rE6fPq29e/fqjTfe0Pnz59WpUyc99thjat26dZXU7I74+HjFx8eXq62vzqXk2jh9cS7r1aunXr16OS3bsmWLfvjhB11//fUl2vvqXLo6Tl+cy6KefPJJrV+/XoGBgVq2bJlq165doo2vzmVR5Rmnr85lZmamJk+erOnTp5eYp+KqYi458uOmrKwsSSrx5PigoCDl5OSU2r60p8yX1b66cHWcR44ckST5+/vrhRde0MKFC3Xp0iX99a9/1enTpyu/4Crgq3Ppqpowl8nJyXriiSd0ww03lBr6aspc/t44fX0uR4wYoaSkJA0aNEhjx47V999/X6JNTZjL8ozTV+dy5syZ6ty5swYOHPi7batiLgk/bgoODpYk5ebmOi3PycmR1WottX3xtoXtS0v31YWr44yNjdWePXv0wgsv6JprrlF0dLReeukl2e32y17Z70t8dS5d5etz+fHHH+vee+9Vx44dtWDBglLb1IS5LM84fX0uw8PD1b59e82aNUvNmzfXm2++WaJNTZjL8ozTF+fy3Xff1b59+zRz5sxyta+KuST8uKnwkFx6errT8vT0dIWFhZVoHxYWVqJtbm6uzp8/r6ZNm1ZeoRXk6jglKTQ01OnftWvXVvPmzXXq1KnKKbKK+epcusNX5/LNN9/UuHHj1LNnT61cudIR4ovz9bks7zgl35vLM2fO6IMPPpDNZnMs8/PzU5s2bUrMmeS7c+nqOCXfm8ukpCSdOXNGvXv3VlRUlKKioiRJM2bM0M0331yifVXMJeHHTe3atVNISIh2797tWJaZmakDBw6oW7duJdpHR0crLS3N6T4MhX27dOlS+QW7ydVxvvXWW4qJiVF2drZj2YULF5SSkuKTF+iVxlfn0lW+OpdvvfWWZs2apbvuukuLFi0q9fB5IV+eS1fG6YtzmZ6erkcffVR79uxxLMvLy9OBAwecLoQt5Ktz6eo4fXEu582bp82bN+vdd991fEjS+PHjtWLFihLtq2QuPfKeMZNasGCB0b17d+Pjjz923P+mX79+Rk5OjpGfn2+kp6cbWVlZhmEUvA112LBhxuDBg41vvvnG2LVrl9GnTx9j6tSpXh7F73NlnL/88osRHR1tjBs3zjhy5Ijx7bffGvfcc49x4403OtpUd1OmTHF6C3hNmsuifm+cvjiX//3vf41rrrnGGDt2bIl7oGRmZtaYuXR1nL44l3a73Rg1apRx0003GXv37jUOHz5sTJw40YiOjjZ+/vnnGjOXro7TF+eyNEXf6u6NuST8VEB+fr7x97//3YiNjTU6d+5sjB492vjxxx8NwzCMH3/8scR9DE6fPm2MGzfO6Ny5sxETE2PMmDHDyM7O9lb55ebqOA8cOGCMGjXK6Nq1q9GlSxdj3Lhxxi+//OKt8l1WPBTUpLksqjzj9LW5XLZsmdG2bdtSP6ZMmVJj5tKdcfraXBqGYWRmZhozZsww4uLijI4dOxqjRo1y3A+npsylYbg+Tl+cy+KKjskbc2kxDMPwzDEkAACA6o9rfgAAgKkQfgAAgKkQfgAAgKkQfgAAgKkQfgAAgKkQfgAAgKnwVHcAAFDlEhMTtWvXLr3xxhvlar97927dfffdpa5r3ry5Pvnkk3Lvm/ADAD7CMAxZLBZvlwFU2Jo1a7RkyRJFR0eXu09UVJR27NjhtOzIkSO6//77NWbMGJf2T/gB4JKEhARJKvdfa95kGIZuuOEG/fzzz1q/fr06derk7ZLctmzZMtWqVUv33Xeft0sB3Hbq1ClNmzZNycnJat26tUt9AwMD1bhxY8e/8/LyNGfOHPXr10+33367S9vimh8ANdauXbuUlpamNm3aaO3atd4up0IWLVqkrKwsb5cBVMj333+v0NBQbdq0qdQ/Rv79739ryJAh6tixo/r27atFixYpNze31G394x//0MmTJ/X444+7XAfhB0CNlZSUpM6dO2vIkCHavHmzMjMzvV0SYGrx8fGaP3++/vjHP5ZYt337dj388MO6/fbb9cEHH2jGjBnasmWLJk2aVKJtTk6Oli9frhEjRqhJkyYu10H4AVApdu7cqb/+9a/q2rWrYmJi9Oijj+rkyZNObfbu3at7771X0dHRat++veLj4/Xiiy/KbrdLkn766SdFRERoy5YtGj9+vKKiohQdHa1p06bp4sWLl91/Zmamtm7dqt69e2vgwIHKzc3VO++8U6JdRESE/vnPf2rq1Knq2rWrunfvrmeffVbZ2dl64YUXFBsbq5iYGE2bNk05OTmOfjk5OXrppZfUv39/dejQQf369dOKFSsctUsFpwgLTxMW2r17tyIiIrR7925J0saNGxUZGalvvvlGd9xxhzp06KDevXtr5cqVTjVK0tKlSx1fAzXN8uXLddttt+nOO+9UixYtdP311+vpp5/W//t//08//fSTU9v33ntPOTk5Jf5/lRfhB4DHvffeexo1apSaNm2qBQsW6PHHH9dXX32lO+64Q2fOnJEkHTp0SPfcc4/q16+vhQsXatmyZerSpYuWLl2qf/3rX07bmzFjhpo1a6bExETdd999SkpK0vLlyy9bw/vvv6+8vDz95S9/UdOmTXXddddp3bp1pbadN2+eAgMDtXTpUv3lL3/RG2+8oVtvvVUnT57U3LlzNWzYMG3YsMFxnZNhGBozZoxWrVql2267TcuXL1f//v21aNEizZgxw+Xvl91u14QJEzRgwACtWLFCXbt21bx58/Sf//xHkhx133bbbWWOAfB1Bw4c0Pr16xUVFeX4KLyQ+fjx405t3333XfXr108NGjRwa19c8AzAo+x2u+bOnavrrrtOCxcudCzv0qWLBgwYoFdeeUWTJk3SoUOHdN1112nu3Lny8yv4OywuLk7btm3T3r17NXDgQEffXr16acqUKZKka6+9Vjt37tS2bdv06KOPlllHUlKS4uLi1LRpU0nS0KFDNXHiRO3Zs0fdu3d3atumTRs988wzkqTo6Ght2LBBeXl5mjdvngICAtSjRw99+umn+vLLLyUVHJ7//PPPNXfuXA0aNMhRe3BwsBYvXqwRI0YoPDy83N8zwzD00EMPOS7a7Nq1q7Zu3apt27apR48e6ty5syQpLCzM8TVQ09jtdt13330aPHhwiXVFL3Q+e/asvvrqKz3wwANu74sjPwA86sSJE/r111+dwosktWjRQlFRUY7TPbfeeqtWrlypvLw8HT16VB9//LFefPFF2Ww25eXlOfUt/gs/LCxMly5dKrOGw4cP6/vvv9dNN92kzMxMZWZmKiYmRnXr1i31wueoqCjH1wEBAWrQoIHat2+vgID//X1Yv359/fbbb5KkPXv2yN/fXwMGDHDaTmEQKhyjK4rWEBgYqIYNG152jEBNc9VVV+m///2vWrZs6fg4deqU/v73vzud5v7yyy9lsVhK/BHjCo78APCo8+fPS5KuuOKKEuuuuOIKHThwQJKUnZ2tWbNm6b333lN+fr6aN2+uqKgoBQQEyDAMp35Wq9Xp335+fiXaFLVhwwZJ0vTp0zV9+nSndR999JHOnj2rhg0bOpaFhISU2EbxfRaVkZGhBg0aOIUj6X9/nRaGJFcEBwc7/fv3xgjUNKNHj9aECRP04osv6pZbblFaWpqmT5+uP/zhD05Hfg4dOqQ//vGPl/0/+nsIPwA8qn79+pKk06dPl1j366+/Os7Rz549Wx9++KEWLVqk6667TrVr15ZUcFqrInJzc/X+++/rhhtu0IgRI5zWnTx5UlOmTNGGDRt0//33u72P0NBQnTt3Tvn5+U4BKD09XZKcrkOw2WxOfTmaA5Suf//+WrhwoV5++WW9/PLLCg0NVZ8+fUq82+v06dOO1xl3EX4AeFTr1q3VuHFjvf/++xoyZIhj+Y8//qivv/7acXv65ORkxcTE6MYbb3S02b9/v86ePev0jilXffrppzp37pzuvPNOxcTElFi/cuVKrV+/XqNHj3b7bsndu3fXqlWrtHnzZsepLknatGmTpIJrdqSCI0qHDx926lt43ZCrCq+LAmqK559/vsSyP//5z/rzn/982X4zZ86s8L4JPwBclpaWpjVr1pRYHh4eruuvv16PPPKIHn/8cU2cOFG33nqrzp07p6VLlyo0NFQjR46UJHXs2FFbtmzRP//5T7Vp00aHDh3SsmXLZLFYKnQzv6SkJDVs2LDMI0i33nqr5s2bpx07dqhHjx5u7aNnz56KiYnRjBkzlJ6ersjISO3Zs0crV67U4MGDHRc79+nTR59++qlmz56tG2+8UcnJyXr33Xfd2me9evX01Vdfae/everWrRuPuQAqgPADwGU//PCD5syZU2L54MGDdf3112vIkCGqU6eOXn75ZY0dO1YhISHq0aOHHnnkEce5+6lTpyovL89xB9fmzZvrwQcf1LFjx/Tpp5+WOF1UHqdOndLOnTs1bNiwEtfjFBo0aJAWLFigtWvXuh1+LBaLXn75ZS1ZskSvv/66zp49q+bNm2vixImOcCcVvMPshx9+0DvvvKN169ape/fuWrx4se68806X9zlmzBglJiZq9OjR2rx5s/7whz+4VTsAyWJwRR0AADARTiIDAABTIfwAAABTIfwAAABTIfwAAABTIfwAAABTIfwAAABTIfwAAABTIfwAAABTIfwAAABTIfwAAABTIfwAAABT+f8A4DFqaUa3UfsAAAAASUVORK5CYII="/>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Subtitle 461"/>
          <p:cNvSpPr>
            <a:spLocks noGrp="1"/>
          </p:cNvSpPr>
          <p:nvPr>
            <p:ph type="subTitle" idx="1"/>
          </p:nvPr>
        </p:nvSpPr>
        <p:spPr>
          <a:xfrm>
            <a:off x="1244275" y="93519"/>
            <a:ext cx="4599900" cy="436417"/>
          </a:xfrm>
        </p:spPr>
        <p:txBody>
          <a:bodyPr/>
          <a:lstStyle/>
          <a:p>
            <a:r>
              <a:rPr lang="en-US" dirty="0" smtClean="0">
                <a:solidFill>
                  <a:schemeClr val="tx1"/>
                </a:solidFill>
              </a:rPr>
              <a:t>CONCLUSIONS</a:t>
            </a:r>
            <a:endParaRPr 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30"/>
          <p:cNvSpPr txBox="1">
            <a:spLocks noGrp="1"/>
          </p:cNvSpPr>
          <p:nvPr>
            <p:ph type="ctrTitle"/>
          </p:nvPr>
        </p:nvSpPr>
        <p:spPr>
          <a:xfrm>
            <a:off x="2195591" y="395831"/>
            <a:ext cx="2191767" cy="48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t>NEXT STEPS</a:t>
            </a:r>
            <a:endParaRPr sz="2400" dirty="0"/>
          </a:p>
        </p:txBody>
      </p:sp>
      <p:sp>
        <p:nvSpPr>
          <p:cNvPr id="499" name="Google Shape;499;p30"/>
          <p:cNvSpPr txBox="1">
            <a:spLocks noGrp="1"/>
          </p:cNvSpPr>
          <p:nvPr>
            <p:ph type="subTitle" idx="1"/>
          </p:nvPr>
        </p:nvSpPr>
        <p:spPr>
          <a:xfrm>
            <a:off x="936804" y="978279"/>
            <a:ext cx="7493972" cy="3525172"/>
          </a:xfrm>
          <a:prstGeom prst="rect">
            <a:avLst/>
          </a:prstGeom>
        </p:spPr>
        <p:txBody>
          <a:bodyPr spcFirstLastPara="1" wrap="square" lIns="91425" tIns="91425" rIns="91425" bIns="91425" anchor="ctr" anchorCtr="0">
            <a:noAutofit/>
          </a:bodyPr>
          <a:lstStyle/>
          <a:p>
            <a:pPr marL="0" lvl="0" indent="0" algn="r"/>
            <a:r>
              <a:rPr lang="en-US" dirty="0"/>
              <a:t> </a:t>
            </a:r>
            <a:r>
              <a:rPr lang="en-US" sz="1000" dirty="0">
                <a:solidFill>
                  <a:schemeClr val="tx1">
                    <a:lumMod val="95000"/>
                  </a:schemeClr>
                </a:solidFill>
              </a:rPr>
              <a:t>In light of these findings, it's clear that loan approval decisions are driven by a combination of financial factors, including income, loan amount, and loan term. While certain categorical variables appeared to have limited impact on loan amount, the overall focus should remain on financial indicators.</a:t>
            </a:r>
          </a:p>
          <a:p>
            <a:pPr marL="0" lvl="0" indent="0" algn="r"/>
            <a:endParaRPr lang="en-US" sz="1000" dirty="0">
              <a:solidFill>
                <a:schemeClr val="tx1">
                  <a:lumMod val="95000"/>
                </a:schemeClr>
              </a:solidFill>
            </a:endParaRPr>
          </a:p>
          <a:p>
            <a:pPr marL="0" lvl="0" indent="0" algn="r"/>
            <a:r>
              <a:rPr lang="en-US" sz="1000" dirty="0">
                <a:solidFill>
                  <a:schemeClr val="tx1">
                    <a:lumMod val="95000"/>
                  </a:schemeClr>
                </a:solidFill>
              </a:rPr>
              <a:t>    It's important to note that our analysis is subject to certain limitations. The dataset may not capture all relevant factors affecting loan approval, and outliers or data inaccuracies could influence results. Additionally, causation cannot be established through correlation alone.</a:t>
            </a:r>
          </a:p>
          <a:p>
            <a:pPr marL="0" lvl="0" indent="0" algn="r"/>
            <a:endParaRPr lang="en-US" sz="1000" dirty="0">
              <a:solidFill>
                <a:schemeClr val="tx1">
                  <a:lumMod val="95000"/>
                </a:schemeClr>
              </a:solidFill>
            </a:endParaRPr>
          </a:p>
          <a:p>
            <a:pPr marL="0" lvl="0" indent="0" algn="r"/>
            <a:r>
              <a:rPr lang="en-US" sz="1000" dirty="0">
                <a:solidFill>
                  <a:schemeClr val="tx1">
                    <a:lumMod val="95000"/>
                  </a:schemeClr>
                </a:solidFill>
              </a:rPr>
              <a:t>    Moving forward, this analysis provides valuable insights for lenders and borrowers alike. Lenders can use these findings to refine their loan approval criteria, while borrowers can better understand the factors influencing their chances of approval.</a:t>
            </a:r>
          </a:p>
          <a:p>
            <a:pPr marL="0" lvl="0" indent="0" algn="r"/>
            <a:endParaRPr lang="en-US" sz="1000" dirty="0">
              <a:solidFill>
                <a:schemeClr val="tx1">
                  <a:lumMod val="95000"/>
                </a:schemeClr>
              </a:solidFill>
            </a:endParaRPr>
          </a:p>
          <a:p>
            <a:pPr marL="0" lvl="0" indent="0" algn="r"/>
            <a:r>
              <a:rPr lang="en-US" sz="1000" dirty="0">
                <a:solidFill>
                  <a:schemeClr val="tx1">
                    <a:lumMod val="95000"/>
                  </a:schemeClr>
                </a:solidFill>
              </a:rPr>
              <a:t>    Suggestion:</a:t>
            </a:r>
          </a:p>
          <a:p>
            <a:pPr marL="0" lvl="0" indent="0" algn="r"/>
            <a:r>
              <a:rPr lang="en-US" sz="1000" dirty="0">
                <a:solidFill>
                  <a:schemeClr val="tx1">
                    <a:lumMod val="95000"/>
                  </a:schemeClr>
                </a:solidFill>
              </a:rPr>
              <a:t>        Further research could delve deeper into qualitative aspects such as loan purpose, borrower credit history, and economic conditions. Additionally, considering a wider range of features and employing advanced machine learning techniques could provide a more nuanced understanding of loan approval dynamics.</a:t>
            </a:r>
          </a:p>
          <a:p>
            <a:pPr marL="0" lvl="0" indent="0" algn="r"/>
            <a:endParaRPr lang="en-US" sz="1000" dirty="0">
              <a:solidFill>
                <a:schemeClr val="tx1">
                  <a:lumMod val="95000"/>
                </a:schemeClr>
              </a:solidFill>
            </a:endParaRPr>
          </a:p>
          <a:p>
            <a:pPr marL="0" lvl="0" indent="0" algn="r"/>
            <a:r>
              <a:rPr lang="en-US" sz="1000" dirty="0">
                <a:solidFill>
                  <a:schemeClr val="tx1">
                    <a:lumMod val="95000"/>
                  </a:schemeClr>
                </a:solidFill>
              </a:rPr>
              <a:t>In conclusion, this analysis sheds light on the intricate relationships between various factors and loan approval outcomes. The insights gained can guide data-driven decision-making in the lending industry</a:t>
            </a:r>
            <a:r>
              <a:rPr lang="en-US" dirty="0"/>
              <a:t>.</a:t>
            </a:r>
            <a:endParaRPr dirty="0"/>
          </a:p>
        </p:txBody>
      </p:sp>
      <p:grpSp>
        <p:nvGrpSpPr>
          <p:cNvPr id="501" name="Google Shape;501;p30"/>
          <p:cNvGrpSpPr/>
          <p:nvPr/>
        </p:nvGrpSpPr>
        <p:grpSpPr>
          <a:xfrm flipH="1">
            <a:off x="723857" y="2204555"/>
            <a:ext cx="286006" cy="221711"/>
            <a:chOff x="3982050" y="663325"/>
            <a:chExt cx="992388" cy="558325"/>
          </a:xfrm>
        </p:grpSpPr>
        <p:sp>
          <p:nvSpPr>
            <p:cNvPr id="502" name="Google Shape;502;p30"/>
            <p:cNvSpPr/>
            <p:nvPr/>
          </p:nvSpPr>
          <p:spPr>
            <a:xfrm>
              <a:off x="3982050" y="931125"/>
              <a:ext cx="804875" cy="290525"/>
            </a:xfrm>
            <a:custGeom>
              <a:avLst/>
              <a:gdLst/>
              <a:ahLst/>
              <a:cxnLst/>
              <a:rect l="l" t="t" r="r" b="b"/>
              <a:pathLst>
                <a:path w="32195" h="11621" extrusionOk="0">
                  <a:moveTo>
                    <a:pt x="0" y="0"/>
                  </a:moveTo>
                  <a:lnTo>
                    <a:pt x="0" y="11621"/>
                  </a:lnTo>
                  <a:lnTo>
                    <a:pt x="32195" y="11621"/>
                  </a:lnTo>
                  <a:lnTo>
                    <a:pt x="32195" y="762"/>
                  </a:lnTo>
                  <a:close/>
                </a:path>
              </a:pathLst>
            </a:custGeom>
            <a:solidFill>
              <a:srgbClr val="373A5A">
                <a:alpha val="13390"/>
              </a:srgbClr>
            </a:solidFill>
            <a:ln>
              <a:noFill/>
            </a:ln>
          </p:spPr>
          <p:txBody>
            <a:bodyPr/>
            <a:lstStyle/>
            <a:p>
              <a:endParaRPr lang="en-KE"/>
            </a:p>
          </p:txBody>
        </p:sp>
        <p:sp>
          <p:nvSpPr>
            <p:cNvPr id="503" name="Google Shape;503;p30"/>
            <p:cNvSpPr/>
            <p:nvPr/>
          </p:nvSpPr>
          <p:spPr>
            <a:xfrm rot="10800000">
              <a:off x="4169563" y="663325"/>
              <a:ext cx="804875" cy="290525"/>
            </a:xfrm>
            <a:custGeom>
              <a:avLst/>
              <a:gdLst/>
              <a:ahLst/>
              <a:cxnLst/>
              <a:rect l="l" t="t" r="r" b="b"/>
              <a:pathLst>
                <a:path w="32195" h="11621" extrusionOk="0">
                  <a:moveTo>
                    <a:pt x="0" y="0"/>
                  </a:moveTo>
                  <a:lnTo>
                    <a:pt x="0" y="11621"/>
                  </a:lnTo>
                  <a:lnTo>
                    <a:pt x="32195" y="11621"/>
                  </a:lnTo>
                  <a:lnTo>
                    <a:pt x="32195" y="762"/>
                  </a:lnTo>
                  <a:close/>
                </a:path>
              </a:pathLst>
            </a:custGeom>
            <a:solidFill>
              <a:srgbClr val="373A5A">
                <a:alpha val="13390"/>
              </a:srgbClr>
            </a:solidFill>
            <a:ln>
              <a:noFill/>
            </a:ln>
          </p:spPr>
          <p:txBody>
            <a:bodyPr/>
            <a:lstStyle/>
            <a:p>
              <a:endParaRPr lang="en-KE"/>
            </a:p>
          </p:txBody>
        </p:sp>
      </p:grpSp>
      <p:sp>
        <p:nvSpPr>
          <p:cNvPr id="509" name="Google Shape;509;p30"/>
          <p:cNvSpPr/>
          <p:nvPr/>
        </p:nvSpPr>
        <p:spPr>
          <a:xfrm>
            <a:off x="740890" y="2063324"/>
            <a:ext cx="377128" cy="815644"/>
          </a:xfrm>
          <a:custGeom>
            <a:avLst/>
            <a:gdLst/>
            <a:ahLst/>
            <a:cxnLst/>
            <a:rect l="l" t="t" r="r" b="b"/>
            <a:pathLst>
              <a:path w="43002" h="40982" extrusionOk="0">
                <a:moveTo>
                  <a:pt x="1" y="1"/>
                </a:moveTo>
                <a:lnTo>
                  <a:pt x="1" y="12102"/>
                </a:lnTo>
                <a:lnTo>
                  <a:pt x="30484" y="40982"/>
                </a:lnTo>
                <a:lnTo>
                  <a:pt x="43001" y="40982"/>
                </a:lnTo>
                <a:lnTo>
                  <a:pt x="1" y="1"/>
                </a:lnTo>
                <a:close/>
              </a:path>
            </a:pathLst>
          </a:custGeom>
          <a:solidFill>
            <a:srgbClr val="6D9EEB">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730775" y="1871350"/>
            <a:ext cx="471712" cy="1007658"/>
          </a:xfrm>
          <a:custGeom>
            <a:avLst/>
            <a:gdLst/>
            <a:ahLst/>
            <a:cxnLst/>
            <a:rect l="l" t="t" r="r" b="b"/>
            <a:pathLst>
              <a:path w="53787" h="51688" extrusionOk="0">
                <a:moveTo>
                  <a:pt x="1" y="0"/>
                </a:moveTo>
                <a:lnTo>
                  <a:pt x="1" y="4431"/>
                </a:lnTo>
                <a:lnTo>
                  <a:pt x="49277" y="51688"/>
                </a:lnTo>
                <a:lnTo>
                  <a:pt x="53786" y="51688"/>
                </a:lnTo>
                <a:lnTo>
                  <a:pt x="1" y="0"/>
                </a:lnTo>
                <a:close/>
              </a:path>
            </a:pathLst>
          </a:custGeom>
          <a:solidFill>
            <a:srgbClr val="6D9EEB">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1974;p54">
            <a:extLst>
              <a:ext uri="{FF2B5EF4-FFF2-40B4-BE49-F238E27FC236}">
                <a16:creationId xmlns:a16="http://schemas.microsoft.com/office/drawing/2014/main" id="{5ECEFF1E-E4C9-3207-4A46-F5BE084240A2}"/>
              </a:ext>
            </a:extLst>
          </p:cNvPr>
          <p:cNvGrpSpPr/>
          <p:nvPr/>
        </p:nvGrpSpPr>
        <p:grpSpPr>
          <a:xfrm flipH="1">
            <a:off x="0" y="3782291"/>
            <a:ext cx="1579418" cy="1111826"/>
            <a:chOff x="2372075" y="1600226"/>
            <a:chExt cx="1459128" cy="981429"/>
          </a:xfrm>
        </p:grpSpPr>
        <p:sp>
          <p:nvSpPr>
            <p:cNvPr id="459" name="Google Shape;1975;p54">
              <a:extLst>
                <a:ext uri="{FF2B5EF4-FFF2-40B4-BE49-F238E27FC236}">
                  <a16:creationId xmlns:a16="http://schemas.microsoft.com/office/drawing/2014/main" id="{51FCD0CF-C4A8-020E-E61B-C4DDCF839692}"/>
                </a:ext>
              </a:extLst>
            </p:cNvPr>
            <p:cNvSpPr/>
            <p:nvPr/>
          </p:nvSpPr>
          <p:spPr>
            <a:xfrm>
              <a:off x="2372075" y="2480874"/>
              <a:ext cx="1307423" cy="100781"/>
            </a:xfrm>
            <a:custGeom>
              <a:avLst/>
              <a:gdLst/>
              <a:ahLst/>
              <a:cxnLst/>
              <a:rect l="l" t="t" r="r" b="b"/>
              <a:pathLst>
                <a:path w="48830" h="3764" extrusionOk="0">
                  <a:moveTo>
                    <a:pt x="24415" y="0"/>
                  </a:moveTo>
                  <a:cubicBezTo>
                    <a:pt x="10931" y="0"/>
                    <a:pt x="1" y="841"/>
                    <a:pt x="1" y="1882"/>
                  </a:cubicBezTo>
                  <a:cubicBezTo>
                    <a:pt x="1" y="2923"/>
                    <a:pt x="10931" y="3764"/>
                    <a:pt x="24415" y="3764"/>
                  </a:cubicBezTo>
                  <a:cubicBezTo>
                    <a:pt x="37899" y="3764"/>
                    <a:pt x="48829" y="2923"/>
                    <a:pt x="48829" y="1882"/>
                  </a:cubicBezTo>
                  <a:cubicBezTo>
                    <a:pt x="48829" y="841"/>
                    <a:pt x="37899" y="0"/>
                    <a:pt x="24415" y="0"/>
                  </a:cubicBezTo>
                  <a:close/>
                </a:path>
              </a:pathLst>
            </a:custGeom>
            <a:solidFill>
              <a:srgbClr val="D1D1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976;p54">
              <a:extLst>
                <a:ext uri="{FF2B5EF4-FFF2-40B4-BE49-F238E27FC236}">
                  <a16:creationId xmlns:a16="http://schemas.microsoft.com/office/drawing/2014/main" id="{5A9FA4B1-6002-5402-50AF-A38D7E28EDDD}"/>
                </a:ext>
              </a:extLst>
            </p:cNvPr>
            <p:cNvSpPr/>
            <p:nvPr/>
          </p:nvSpPr>
          <p:spPr>
            <a:xfrm>
              <a:off x="3425525" y="1650613"/>
              <a:ext cx="145549" cy="216422"/>
            </a:xfrm>
            <a:custGeom>
              <a:avLst/>
              <a:gdLst/>
              <a:ahLst/>
              <a:cxnLst/>
              <a:rect l="l" t="t" r="r" b="b"/>
              <a:pathLst>
                <a:path w="5436" h="8083" extrusionOk="0">
                  <a:moveTo>
                    <a:pt x="3512" y="0"/>
                  </a:moveTo>
                  <a:cubicBezTo>
                    <a:pt x="2704" y="1256"/>
                    <a:pt x="0" y="8083"/>
                    <a:pt x="0" y="8083"/>
                  </a:cubicBezTo>
                  <a:lnTo>
                    <a:pt x="2617" y="7347"/>
                  </a:lnTo>
                  <a:lnTo>
                    <a:pt x="3512" y="3010"/>
                  </a:lnTo>
                  <a:lnTo>
                    <a:pt x="4817" y="3625"/>
                  </a:lnTo>
                  <a:lnTo>
                    <a:pt x="5435" y="2105"/>
                  </a:lnTo>
                  <a:cubicBezTo>
                    <a:pt x="5435" y="2105"/>
                    <a:pt x="4598" y="1226"/>
                    <a:pt x="3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977;p54">
              <a:extLst>
                <a:ext uri="{FF2B5EF4-FFF2-40B4-BE49-F238E27FC236}">
                  <a16:creationId xmlns:a16="http://schemas.microsoft.com/office/drawing/2014/main" id="{24BE868E-40E7-C1D2-67F0-075697D5002F}"/>
                </a:ext>
              </a:extLst>
            </p:cNvPr>
            <p:cNvSpPr/>
            <p:nvPr/>
          </p:nvSpPr>
          <p:spPr>
            <a:xfrm>
              <a:off x="3590315" y="1742391"/>
              <a:ext cx="62627" cy="41823"/>
            </a:xfrm>
            <a:custGeom>
              <a:avLst/>
              <a:gdLst/>
              <a:ahLst/>
              <a:cxnLst/>
              <a:rect l="l" t="t" r="r" b="b"/>
              <a:pathLst>
                <a:path w="2339" h="1562" extrusionOk="0">
                  <a:moveTo>
                    <a:pt x="1313" y="0"/>
                  </a:moveTo>
                  <a:lnTo>
                    <a:pt x="1" y="1144"/>
                  </a:lnTo>
                  <a:lnTo>
                    <a:pt x="2124" y="1562"/>
                  </a:lnTo>
                  <a:lnTo>
                    <a:pt x="2339" y="578"/>
                  </a:lnTo>
                  <a:lnTo>
                    <a:pt x="1313" y="0"/>
                  </a:lnTo>
                  <a:close/>
                </a:path>
              </a:pathLst>
            </a:custGeom>
            <a:solidFill>
              <a:srgbClr val="E8A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978;p54">
              <a:extLst>
                <a:ext uri="{FF2B5EF4-FFF2-40B4-BE49-F238E27FC236}">
                  <a16:creationId xmlns:a16="http://schemas.microsoft.com/office/drawing/2014/main" id="{664E2FE5-E5BE-59FA-89D6-EAC195E5ED3F}"/>
                </a:ext>
              </a:extLst>
            </p:cNvPr>
            <p:cNvSpPr/>
            <p:nvPr/>
          </p:nvSpPr>
          <p:spPr>
            <a:xfrm>
              <a:off x="3358164" y="2183076"/>
              <a:ext cx="34352" cy="253184"/>
            </a:xfrm>
            <a:custGeom>
              <a:avLst/>
              <a:gdLst/>
              <a:ahLst/>
              <a:cxnLst/>
              <a:rect l="l" t="t" r="r" b="b"/>
              <a:pathLst>
                <a:path w="1283" h="9456" extrusionOk="0">
                  <a:moveTo>
                    <a:pt x="1" y="1"/>
                  </a:moveTo>
                  <a:lnTo>
                    <a:pt x="1" y="9456"/>
                  </a:lnTo>
                  <a:lnTo>
                    <a:pt x="1283" y="9456"/>
                  </a:lnTo>
                  <a:lnTo>
                    <a:pt x="12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979;p54">
              <a:extLst>
                <a:ext uri="{FF2B5EF4-FFF2-40B4-BE49-F238E27FC236}">
                  <a16:creationId xmlns:a16="http://schemas.microsoft.com/office/drawing/2014/main" id="{3CDE4B0C-1670-A492-5EDB-C8104FB18BD7}"/>
                </a:ext>
              </a:extLst>
            </p:cNvPr>
            <p:cNvSpPr/>
            <p:nvPr/>
          </p:nvSpPr>
          <p:spPr>
            <a:xfrm>
              <a:off x="3345848" y="2312846"/>
              <a:ext cx="59092" cy="123406"/>
            </a:xfrm>
            <a:custGeom>
              <a:avLst/>
              <a:gdLst/>
              <a:ahLst/>
              <a:cxnLst/>
              <a:rect l="l" t="t" r="r" b="b"/>
              <a:pathLst>
                <a:path w="2207" h="4609" extrusionOk="0">
                  <a:moveTo>
                    <a:pt x="0" y="0"/>
                  </a:moveTo>
                  <a:lnTo>
                    <a:pt x="0" y="4609"/>
                  </a:lnTo>
                  <a:lnTo>
                    <a:pt x="2207" y="4609"/>
                  </a:lnTo>
                  <a:lnTo>
                    <a:pt x="2207"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980;p54">
              <a:extLst>
                <a:ext uri="{FF2B5EF4-FFF2-40B4-BE49-F238E27FC236}">
                  <a16:creationId xmlns:a16="http://schemas.microsoft.com/office/drawing/2014/main" id="{771734D6-E440-C391-EACE-9DC450A2F464}"/>
                </a:ext>
              </a:extLst>
            </p:cNvPr>
            <p:cNvSpPr/>
            <p:nvPr/>
          </p:nvSpPr>
          <p:spPr>
            <a:xfrm>
              <a:off x="3165797" y="2436216"/>
              <a:ext cx="239154" cy="63778"/>
            </a:xfrm>
            <a:custGeom>
              <a:avLst/>
              <a:gdLst/>
              <a:ahLst/>
              <a:cxnLst/>
              <a:rect l="l" t="t" r="r" b="b"/>
              <a:pathLst>
                <a:path w="8932" h="2382" extrusionOk="0">
                  <a:moveTo>
                    <a:pt x="6725" y="1"/>
                  </a:moveTo>
                  <a:lnTo>
                    <a:pt x="0" y="1570"/>
                  </a:lnTo>
                  <a:lnTo>
                    <a:pt x="0" y="2381"/>
                  </a:lnTo>
                  <a:lnTo>
                    <a:pt x="1743" y="2381"/>
                  </a:lnTo>
                  <a:lnTo>
                    <a:pt x="1743" y="1849"/>
                  </a:lnTo>
                  <a:lnTo>
                    <a:pt x="8728" y="1072"/>
                  </a:lnTo>
                  <a:lnTo>
                    <a:pt x="893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981;p54">
              <a:extLst>
                <a:ext uri="{FF2B5EF4-FFF2-40B4-BE49-F238E27FC236}">
                  <a16:creationId xmlns:a16="http://schemas.microsoft.com/office/drawing/2014/main" id="{3627FF84-AA02-B6E8-7B56-21C82F72DAA9}"/>
                </a:ext>
              </a:extLst>
            </p:cNvPr>
            <p:cNvSpPr/>
            <p:nvPr/>
          </p:nvSpPr>
          <p:spPr>
            <a:xfrm>
              <a:off x="3342287" y="2436216"/>
              <a:ext cx="239288" cy="63778"/>
            </a:xfrm>
            <a:custGeom>
              <a:avLst/>
              <a:gdLst/>
              <a:ahLst/>
              <a:cxnLst/>
              <a:rect l="l" t="t" r="r" b="b"/>
              <a:pathLst>
                <a:path w="8937" h="2382" extrusionOk="0">
                  <a:moveTo>
                    <a:pt x="1" y="1"/>
                  </a:moveTo>
                  <a:lnTo>
                    <a:pt x="205" y="1072"/>
                  </a:lnTo>
                  <a:lnTo>
                    <a:pt x="7194" y="1849"/>
                  </a:lnTo>
                  <a:lnTo>
                    <a:pt x="7194" y="2381"/>
                  </a:lnTo>
                  <a:lnTo>
                    <a:pt x="8936" y="2381"/>
                  </a:lnTo>
                  <a:lnTo>
                    <a:pt x="8936" y="1570"/>
                  </a:lnTo>
                  <a:lnTo>
                    <a:pt x="2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982;p54">
              <a:extLst>
                <a:ext uri="{FF2B5EF4-FFF2-40B4-BE49-F238E27FC236}">
                  <a16:creationId xmlns:a16="http://schemas.microsoft.com/office/drawing/2014/main" id="{DE970801-5156-9BBB-E1ED-F81C1BA30B50}"/>
                </a:ext>
              </a:extLst>
            </p:cNvPr>
            <p:cNvSpPr/>
            <p:nvPr/>
          </p:nvSpPr>
          <p:spPr>
            <a:xfrm>
              <a:off x="3161353" y="2480874"/>
              <a:ext cx="52051" cy="52024"/>
            </a:xfrm>
            <a:custGeom>
              <a:avLst/>
              <a:gdLst/>
              <a:ahLst/>
              <a:cxnLst/>
              <a:rect l="l" t="t" r="r" b="b"/>
              <a:pathLst>
                <a:path w="1944" h="1943" extrusionOk="0">
                  <a:moveTo>
                    <a:pt x="970" y="0"/>
                  </a:moveTo>
                  <a:cubicBezTo>
                    <a:pt x="434" y="0"/>
                    <a:pt x="1" y="434"/>
                    <a:pt x="1" y="973"/>
                  </a:cubicBezTo>
                  <a:cubicBezTo>
                    <a:pt x="1" y="1509"/>
                    <a:pt x="434" y="1943"/>
                    <a:pt x="970" y="1943"/>
                  </a:cubicBezTo>
                  <a:cubicBezTo>
                    <a:pt x="1505" y="1943"/>
                    <a:pt x="1943" y="1509"/>
                    <a:pt x="1943" y="973"/>
                  </a:cubicBezTo>
                  <a:cubicBezTo>
                    <a:pt x="1943" y="434"/>
                    <a:pt x="1505" y="0"/>
                    <a:pt x="970" y="0"/>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983;p54">
              <a:extLst>
                <a:ext uri="{FF2B5EF4-FFF2-40B4-BE49-F238E27FC236}">
                  <a16:creationId xmlns:a16="http://schemas.microsoft.com/office/drawing/2014/main" id="{47F4B67B-3214-8D6E-44CD-496F73A13427}"/>
                </a:ext>
              </a:extLst>
            </p:cNvPr>
            <p:cNvSpPr/>
            <p:nvPr/>
          </p:nvSpPr>
          <p:spPr>
            <a:xfrm>
              <a:off x="3529433" y="2480874"/>
              <a:ext cx="52131" cy="52024"/>
            </a:xfrm>
            <a:custGeom>
              <a:avLst/>
              <a:gdLst/>
              <a:ahLst/>
              <a:cxnLst/>
              <a:rect l="l" t="t" r="r" b="b"/>
              <a:pathLst>
                <a:path w="1947" h="1943" extrusionOk="0">
                  <a:moveTo>
                    <a:pt x="973" y="0"/>
                  </a:moveTo>
                  <a:cubicBezTo>
                    <a:pt x="438" y="0"/>
                    <a:pt x="0" y="434"/>
                    <a:pt x="0" y="973"/>
                  </a:cubicBezTo>
                  <a:cubicBezTo>
                    <a:pt x="0" y="1509"/>
                    <a:pt x="438" y="1943"/>
                    <a:pt x="973" y="1943"/>
                  </a:cubicBezTo>
                  <a:cubicBezTo>
                    <a:pt x="1509" y="1943"/>
                    <a:pt x="1946" y="1509"/>
                    <a:pt x="1946" y="973"/>
                  </a:cubicBezTo>
                  <a:cubicBezTo>
                    <a:pt x="1946" y="434"/>
                    <a:pt x="1509" y="0"/>
                    <a:pt x="973" y="0"/>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984;p54">
              <a:extLst>
                <a:ext uri="{FF2B5EF4-FFF2-40B4-BE49-F238E27FC236}">
                  <a16:creationId xmlns:a16="http://schemas.microsoft.com/office/drawing/2014/main" id="{71E952E3-9FF2-2B8F-7C75-6EB738EA88C3}"/>
                </a:ext>
              </a:extLst>
            </p:cNvPr>
            <p:cNvSpPr/>
            <p:nvPr/>
          </p:nvSpPr>
          <p:spPr>
            <a:xfrm>
              <a:off x="3327963" y="2436216"/>
              <a:ext cx="73444" cy="63778"/>
            </a:xfrm>
            <a:custGeom>
              <a:avLst/>
              <a:gdLst/>
              <a:ahLst/>
              <a:cxnLst/>
              <a:rect l="l" t="t" r="r" b="b"/>
              <a:pathLst>
                <a:path w="2743" h="2382" extrusionOk="0">
                  <a:moveTo>
                    <a:pt x="536" y="1"/>
                  </a:moveTo>
                  <a:lnTo>
                    <a:pt x="1" y="1668"/>
                  </a:lnTo>
                  <a:lnTo>
                    <a:pt x="1" y="2381"/>
                  </a:lnTo>
                  <a:lnTo>
                    <a:pt x="1143" y="2381"/>
                  </a:lnTo>
                  <a:lnTo>
                    <a:pt x="1143" y="1668"/>
                  </a:lnTo>
                  <a:lnTo>
                    <a:pt x="27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985;p54">
              <a:extLst>
                <a:ext uri="{FF2B5EF4-FFF2-40B4-BE49-F238E27FC236}">
                  <a16:creationId xmlns:a16="http://schemas.microsoft.com/office/drawing/2014/main" id="{AFFB708E-817F-5BF1-BE7A-A732A7BF99AE}"/>
                </a:ext>
              </a:extLst>
            </p:cNvPr>
            <p:cNvSpPr/>
            <p:nvPr/>
          </p:nvSpPr>
          <p:spPr>
            <a:xfrm>
              <a:off x="3316156" y="2480874"/>
              <a:ext cx="52024" cy="52024"/>
            </a:xfrm>
            <a:custGeom>
              <a:avLst/>
              <a:gdLst/>
              <a:ahLst/>
              <a:cxnLst/>
              <a:rect l="l" t="t" r="r" b="b"/>
              <a:pathLst>
                <a:path w="1943" h="1943" extrusionOk="0">
                  <a:moveTo>
                    <a:pt x="970" y="0"/>
                  </a:moveTo>
                  <a:cubicBezTo>
                    <a:pt x="434" y="0"/>
                    <a:pt x="0" y="434"/>
                    <a:pt x="0" y="973"/>
                  </a:cubicBezTo>
                  <a:cubicBezTo>
                    <a:pt x="0" y="1509"/>
                    <a:pt x="434" y="1943"/>
                    <a:pt x="970" y="1943"/>
                  </a:cubicBezTo>
                  <a:cubicBezTo>
                    <a:pt x="1509" y="1943"/>
                    <a:pt x="1943" y="1509"/>
                    <a:pt x="1943" y="973"/>
                  </a:cubicBezTo>
                  <a:cubicBezTo>
                    <a:pt x="1943" y="434"/>
                    <a:pt x="1509" y="0"/>
                    <a:pt x="970" y="0"/>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986;p54">
              <a:extLst>
                <a:ext uri="{FF2B5EF4-FFF2-40B4-BE49-F238E27FC236}">
                  <a16:creationId xmlns:a16="http://schemas.microsoft.com/office/drawing/2014/main" id="{3C6B063E-69EF-193B-FD3D-08E8BF1C9823}"/>
                </a:ext>
              </a:extLst>
            </p:cNvPr>
            <p:cNvSpPr/>
            <p:nvPr/>
          </p:nvSpPr>
          <p:spPr>
            <a:xfrm>
              <a:off x="3181647" y="1904984"/>
              <a:ext cx="517588" cy="331823"/>
            </a:xfrm>
            <a:custGeom>
              <a:avLst/>
              <a:gdLst/>
              <a:ahLst/>
              <a:cxnLst/>
              <a:rect l="l" t="t" r="r" b="b"/>
              <a:pathLst>
                <a:path w="19331" h="12393" extrusionOk="0">
                  <a:moveTo>
                    <a:pt x="15080" y="0"/>
                  </a:moveTo>
                  <a:lnTo>
                    <a:pt x="9294" y="10583"/>
                  </a:lnTo>
                  <a:lnTo>
                    <a:pt x="2222" y="10583"/>
                  </a:lnTo>
                  <a:cubicBezTo>
                    <a:pt x="242" y="10583"/>
                    <a:pt x="0" y="12371"/>
                    <a:pt x="0" y="12371"/>
                  </a:cubicBezTo>
                  <a:lnTo>
                    <a:pt x="9279" y="12371"/>
                  </a:lnTo>
                  <a:cubicBezTo>
                    <a:pt x="9720" y="12371"/>
                    <a:pt x="10123" y="12392"/>
                    <a:pt x="10495" y="12392"/>
                  </a:cubicBezTo>
                  <a:cubicBezTo>
                    <a:pt x="11386" y="12392"/>
                    <a:pt x="12096" y="12272"/>
                    <a:pt x="12711" y="11455"/>
                  </a:cubicBezTo>
                  <a:cubicBezTo>
                    <a:pt x="13578" y="10293"/>
                    <a:pt x="19330" y="1788"/>
                    <a:pt x="18508" y="965"/>
                  </a:cubicBezTo>
                  <a:cubicBezTo>
                    <a:pt x="17690" y="143"/>
                    <a:pt x="15080" y="0"/>
                    <a:pt x="15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987;p54">
              <a:extLst>
                <a:ext uri="{FF2B5EF4-FFF2-40B4-BE49-F238E27FC236}">
                  <a16:creationId xmlns:a16="http://schemas.microsoft.com/office/drawing/2014/main" id="{360C1F23-2903-2368-D989-4CE5A72FACF6}"/>
                </a:ext>
              </a:extLst>
            </p:cNvPr>
            <p:cNvSpPr/>
            <p:nvPr/>
          </p:nvSpPr>
          <p:spPr>
            <a:xfrm>
              <a:off x="2836887" y="2063829"/>
              <a:ext cx="573735" cy="442028"/>
            </a:xfrm>
            <a:custGeom>
              <a:avLst/>
              <a:gdLst/>
              <a:ahLst/>
              <a:cxnLst/>
              <a:rect l="l" t="t" r="r" b="b"/>
              <a:pathLst>
                <a:path w="21428" h="16509" extrusionOk="0">
                  <a:moveTo>
                    <a:pt x="16751" y="0"/>
                  </a:moveTo>
                  <a:lnTo>
                    <a:pt x="6549" y="2584"/>
                  </a:lnTo>
                  <a:lnTo>
                    <a:pt x="1" y="13910"/>
                  </a:lnTo>
                  <a:lnTo>
                    <a:pt x="401" y="14710"/>
                  </a:lnTo>
                  <a:lnTo>
                    <a:pt x="3938" y="9818"/>
                  </a:lnTo>
                  <a:lnTo>
                    <a:pt x="1321" y="15389"/>
                  </a:lnTo>
                  <a:lnTo>
                    <a:pt x="1962" y="16509"/>
                  </a:lnTo>
                  <a:cubicBezTo>
                    <a:pt x="1962" y="16509"/>
                    <a:pt x="7548" y="7940"/>
                    <a:pt x="8706" y="6340"/>
                  </a:cubicBezTo>
                  <a:cubicBezTo>
                    <a:pt x="8774" y="6365"/>
                    <a:pt x="8831" y="6375"/>
                    <a:pt x="8879" y="6375"/>
                  </a:cubicBezTo>
                  <a:cubicBezTo>
                    <a:pt x="9147" y="6375"/>
                    <a:pt x="9147" y="6062"/>
                    <a:pt x="9147" y="6062"/>
                  </a:cubicBezTo>
                  <a:cubicBezTo>
                    <a:pt x="9147" y="6062"/>
                    <a:pt x="18498" y="5914"/>
                    <a:pt x="19844" y="5514"/>
                  </a:cubicBezTo>
                  <a:cubicBezTo>
                    <a:pt x="21191" y="5115"/>
                    <a:pt x="21428" y="3251"/>
                    <a:pt x="21428" y="3251"/>
                  </a:cubicBezTo>
                  <a:lnTo>
                    <a:pt x="16751"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988;p54">
              <a:extLst>
                <a:ext uri="{FF2B5EF4-FFF2-40B4-BE49-F238E27FC236}">
                  <a16:creationId xmlns:a16="http://schemas.microsoft.com/office/drawing/2014/main" id="{A001BE26-5A82-4855-9F6E-A66AF5A5DB6A}"/>
                </a:ext>
              </a:extLst>
            </p:cNvPr>
            <p:cNvSpPr/>
            <p:nvPr/>
          </p:nvSpPr>
          <p:spPr>
            <a:xfrm>
              <a:off x="2942320" y="2113493"/>
              <a:ext cx="315624" cy="213236"/>
            </a:xfrm>
            <a:custGeom>
              <a:avLst/>
              <a:gdLst/>
              <a:ahLst/>
              <a:cxnLst/>
              <a:rect l="l" t="t" r="r" b="b"/>
              <a:pathLst>
                <a:path w="11788" h="7964" extrusionOk="0">
                  <a:moveTo>
                    <a:pt x="11787" y="1"/>
                  </a:moveTo>
                  <a:lnTo>
                    <a:pt x="11787" y="1"/>
                  </a:lnTo>
                  <a:cubicBezTo>
                    <a:pt x="10399" y="250"/>
                    <a:pt x="9019" y="510"/>
                    <a:pt x="7639" y="778"/>
                  </a:cubicBezTo>
                  <a:lnTo>
                    <a:pt x="3497" y="1600"/>
                  </a:lnTo>
                  <a:lnTo>
                    <a:pt x="3466" y="1608"/>
                  </a:lnTo>
                  <a:lnTo>
                    <a:pt x="3452" y="1634"/>
                  </a:lnTo>
                  <a:cubicBezTo>
                    <a:pt x="2871" y="2686"/>
                    <a:pt x="2282" y="3735"/>
                    <a:pt x="1713" y="4790"/>
                  </a:cubicBezTo>
                  <a:cubicBezTo>
                    <a:pt x="1136" y="5843"/>
                    <a:pt x="566" y="6903"/>
                    <a:pt x="0" y="7963"/>
                  </a:cubicBezTo>
                  <a:cubicBezTo>
                    <a:pt x="608" y="6926"/>
                    <a:pt x="1208" y="5885"/>
                    <a:pt x="1800" y="4840"/>
                  </a:cubicBezTo>
                  <a:cubicBezTo>
                    <a:pt x="2394" y="3808"/>
                    <a:pt x="2970" y="2764"/>
                    <a:pt x="3557" y="1728"/>
                  </a:cubicBezTo>
                  <a:lnTo>
                    <a:pt x="3557" y="1728"/>
                  </a:lnTo>
                  <a:lnTo>
                    <a:pt x="7661" y="891"/>
                  </a:lnTo>
                  <a:cubicBezTo>
                    <a:pt x="9038" y="600"/>
                    <a:pt x="10410" y="306"/>
                    <a:pt x="11787" y="1"/>
                  </a:cubicBezTo>
                  <a:close/>
                </a:path>
              </a:pathLst>
            </a:custGeom>
            <a:solidFill>
              <a:srgbClr val="373A5A">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989;p54">
              <a:extLst>
                <a:ext uri="{FF2B5EF4-FFF2-40B4-BE49-F238E27FC236}">
                  <a16:creationId xmlns:a16="http://schemas.microsoft.com/office/drawing/2014/main" id="{BDDB9D6E-E0AD-2D4A-E068-798083B4C0B9}"/>
                </a:ext>
              </a:extLst>
            </p:cNvPr>
            <p:cNvSpPr/>
            <p:nvPr/>
          </p:nvSpPr>
          <p:spPr>
            <a:xfrm>
              <a:off x="3121461" y="1976575"/>
              <a:ext cx="115963" cy="556358"/>
            </a:xfrm>
            <a:custGeom>
              <a:avLst/>
              <a:gdLst/>
              <a:ahLst/>
              <a:cxnLst/>
              <a:rect l="l" t="t" r="r" b="b"/>
              <a:pathLst>
                <a:path w="4331" h="20779" extrusionOk="0">
                  <a:moveTo>
                    <a:pt x="1" y="0"/>
                  </a:moveTo>
                  <a:lnTo>
                    <a:pt x="3312" y="20779"/>
                  </a:lnTo>
                  <a:lnTo>
                    <a:pt x="4330" y="20779"/>
                  </a:lnTo>
                  <a:lnTo>
                    <a:pt x="10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990;p54">
              <a:extLst>
                <a:ext uri="{FF2B5EF4-FFF2-40B4-BE49-F238E27FC236}">
                  <a16:creationId xmlns:a16="http://schemas.microsoft.com/office/drawing/2014/main" id="{987C49FA-0049-4026-4AD1-5D63E09A9BF0}"/>
                </a:ext>
              </a:extLst>
            </p:cNvPr>
            <p:cNvSpPr/>
            <p:nvPr/>
          </p:nvSpPr>
          <p:spPr>
            <a:xfrm>
              <a:off x="2490413" y="1976575"/>
              <a:ext cx="115882" cy="556358"/>
            </a:xfrm>
            <a:custGeom>
              <a:avLst/>
              <a:gdLst/>
              <a:ahLst/>
              <a:cxnLst/>
              <a:rect l="l" t="t" r="r" b="b"/>
              <a:pathLst>
                <a:path w="4328" h="20779" extrusionOk="0">
                  <a:moveTo>
                    <a:pt x="3309" y="0"/>
                  </a:moveTo>
                  <a:lnTo>
                    <a:pt x="1" y="20779"/>
                  </a:lnTo>
                  <a:lnTo>
                    <a:pt x="1019" y="20779"/>
                  </a:lnTo>
                  <a:lnTo>
                    <a:pt x="4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991;p54">
              <a:extLst>
                <a:ext uri="{FF2B5EF4-FFF2-40B4-BE49-F238E27FC236}">
                  <a16:creationId xmlns:a16="http://schemas.microsoft.com/office/drawing/2014/main" id="{67C00F88-0F98-1FA5-A04B-E3B91041F53C}"/>
                </a:ext>
              </a:extLst>
            </p:cNvPr>
            <p:cNvSpPr/>
            <p:nvPr/>
          </p:nvSpPr>
          <p:spPr>
            <a:xfrm>
              <a:off x="2526584" y="1962413"/>
              <a:ext cx="679362" cy="20162"/>
            </a:xfrm>
            <a:custGeom>
              <a:avLst/>
              <a:gdLst/>
              <a:ahLst/>
              <a:cxnLst/>
              <a:rect l="l" t="t" r="r" b="b"/>
              <a:pathLst>
                <a:path w="25373" h="753" extrusionOk="0">
                  <a:moveTo>
                    <a:pt x="0" y="1"/>
                  </a:moveTo>
                  <a:lnTo>
                    <a:pt x="0" y="752"/>
                  </a:lnTo>
                  <a:lnTo>
                    <a:pt x="25373" y="752"/>
                  </a:lnTo>
                  <a:lnTo>
                    <a:pt x="25373" y="1"/>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992;p54">
              <a:extLst>
                <a:ext uri="{FF2B5EF4-FFF2-40B4-BE49-F238E27FC236}">
                  <a16:creationId xmlns:a16="http://schemas.microsoft.com/office/drawing/2014/main" id="{5DA31C79-D72C-7C86-28E9-C000F031D4F8}"/>
                </a:ext>
              </a:extLst>
            </p:cNvPr>
            <p:cNvSpPr/>
            <p:nvPr/>
          </p:nvSpPr>
          <p:spPr>
            <a:xfrm>
              <a:off x="2765616" y="1628097"/>
              <a:ext cx="100487" cy="258754"/>
            </a:xfrm>
            <a:custGeom>
              <a:avLst/>
              <a:gdLst/>
              <a:ahLst/>
              <a:cxnLst/>
              <a:rect l="l" t="t" r="r" b="b"/>
              <a:pathLst>
                <a:path w="3753" h="9664" extrusionOk="0">
                  <a:moveTo>
                    <a:pt x="634" y="0"/>
                  </a:moveTo>
                  <a:lnTo>
                    <a:pt x="1" y="208"/>
                  </a:lnTo>
                  <a:lnTo>
                    <a:pt x="3123" y="9664"/>
                  </a:lnTo>
                  <a:lnTo>
                    <a:pt x="3753" y="9452"/>
                  </a:lnTo>
                  <a:lnTo>
                    <a:pt x="6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993;p54">
              <a:extLst>
                <a:ext uri="{FF2B5EF4-FFF2-40B4-BE49-F238E27FC236}">
                  <a16:creationId xmlns:a16="http://schemas.microsoft.com/office/drawing/2014/main" id="{9317A086-576A-A187-909A-BD171A242C99}"/>
                </a:ext>
              </a:extLst>
            </p:cNvPr>
            <p:cNvSpPr/>
            <p:nvPr/>
          </p:nvSpPr>
          <p:spPr>
            <a:xfrm>
              <a:off x="2764893" y="1600226"/>
              <a:ext cx="130903" cy="304914"/>
            </a:xfrm>
            <a:custGeom>
              <a:avLst/>
              <a:gdLst/>
              <a:ahLst/>
              <a:cxnLst/>
              <a:rect l="l" t="t" r="r" b="b"/>
              <a:pathLst>
                <a:path w="4889" h="11388" extrusionOk="0">
                  <a:moveTo>
                    <a:pt x="1268" y="0"/>
                  </a:moveTo>
                  <a:lnTo>
                    <a:pt x="0" y="419"/>
                  </a:lnTo>
                  <a:lnTo>
                    <a:pt x="3621" y="11387"/>
                  </a:lnTo>
                  <a:lnTo>
                    <a:pt x="4888" y="10968"/>
                  </a:lnTo>
                  <a:lnTo>
                    <a:pt x="1268"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994;p54">
              <a:extLst>
                <a:ext uri="{FF2B5EF4-FFF2-40B4-BE49-F238E27FC236}">
                  <a16:creationId xmlns:a16="http://schemas.microsoft.com/office/drawing/2014/main" id="{AACB4030-3C88-4A4F-2C9B-9FD112270879}"/>
                </a:ext>
              </a:extLst>
            </p:cNvPr>
            <p:cNvSpPr/>
            <p:nvPr/>
          </p:nvSpPr>
          <p:spPr>
            <a:xfrm>
              <a:off x="2799538" y="1781855"/>
              <a:ext cx="69508" cy="180517"/>
            </a:xfrm>
            <a:custGeom>
              <a:avLst/>
              <a:gdLst/>
              <a:ahLst/>
              <a:cxnLst/>
              <a:rect l="l" t="t" r="r" b="b"/>
              <a:pathLst>
                <a:path w="2596" h="6742" extrusionOk="0">
                  <a:moveTo>
                    <a:pt x="415" y="1"/>
                  </a:moveTo>
                  <a:lnTo>
                    <a:pt x="1" y="137"/>
                  </a:lnTo>
                  <a:lnTo>
                    <a:pt x="2181" y="6741"/>
                  </a:lnTo>
                  <a:lnTo>
                    <a:pt x="2595" y="6605"/>
                  </a:lnTo>
                  <a:lnTo>
                    <a:pt x="4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995;p54">
              <a:extLst>
                <a:ext uri="{FF2B5EF4-FFF2-40B4-BE49-F238E27FC236}">
                  <a16:creationId xmlns:a16="http://schemas.microsoft.com/office/drawing/2014/main" id="{692C7A98-0E54-4860-E749-09EBDD629145}"/>
                </a:ext>
              </a:extLst>
            </p:cNvPr>
            <p:cNvSpPr/>
            <p:nvPr/>
          </p:nvSpPr>
          <p:spPr>
            <a:xfrm>
              <a:off x="2812871" y="1803675"/>
              <a:ext cx="28810" cy="57218"/>
            </a:xfrm>
            <a:custGeom>
              <a:avLst/>
              <a:gdLst/>
              <a:ahLst/>
              <a:cxnLst/>
              <a:rect l="l" t="t" r="r" b="b"/>
              <a:pathLst>
                <a:path w="1076" h="2137" extrusionOk="0">
                  <a:moveTo>
                    <a:pt x="415" y="1"/>
                  </a:moveTo>
                  <a:lnTo>
                    <a:pt x="1" y="136"/>
                  </a:lnTo>
                  <a:lnTo>
                    <a:pt x="661" y="2136"/>
                  </a:lnTo>
                  <a:lnTo>
                    <a:pt x="1075" y="2000"/>
                  </a:lnTo>
                  <a:lnTo>
                    <a:pt x="4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996;p54">
              <a:extLst>
                <a:ext uri="{FF2B5EF4-FFF2-40B4-BE49-F238E27FC236}">
                  <a16:creationId xmlns:a16="http://schemas.microsoft.com/office/drawing/2014/main" id="{5B18D76B-03F9-D7EA-CAB8-F5D2B32D5B03}"/>
                </a:ext>
              </a:extLst>
            </p:cNvPr>
            <p:cNvSpPr/>
            <p:nvPr/>
          </p:nvSpPr>
          <p:spPr>
            <a:xfrm>
              <a:off x="2831532" y="1955157"/>
              <a:ext cx="88706" cy="7283"/>
            </a:xfrm>
            <a:custGeom>
              <a:avLst/>
              <a:gdLst/>
              <a:ahLst/>
              <a:cxnLst/>
              <a:rect l="l" t="t" r="r" b="b"/>
              <a:pathLst>
                <a:path w="3313" h="272" extrusionOk="0">
                  <a:moveTo>
                    <a:pt x="1" y="0"/>
                  </a:moveTo>
                  <a:lnTo>
                    <a:pt x="1" y="272"/>
                  </a:lnTo>
                  <a:lnTo>
                    <a:pt x="3313" y="272"/>
                  </a:lnTo>
                  <a:lnTo>
                    <a:pt x="33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997;p54">
              <a:extLst>
                <a:ext uri="{FF2B5EF4-FFF2-40B4-BE49-F238E27FC236}">
                  <a16:creationId xmlns:a16="http://schemas.microsoft.com/office/drawing/2014/main" id="{57C70E7B-E7C9-F76D-5A26-31A8F6B0F2DA}"/>
                </a:ext>
              </a:extLst>
            </p:cNvPr>
            <p:cNvSpPr/>
            <p:nvPr/>
          </p:nvSpPr>
          <p:spPr>
            <a:xfrm>
              <a:off x="2965747" y="1935987"/>
              <a:ext cx="172913" cy="26454"/>
            </a:xfrm>
            <a:custGeom>
              <a:avLst/>
              <a:gdLst/>
              <a:ahLst/>
              <a:cxnLst/>
              <a:rect l="l" t="t" r="r" b="b"/>
              <a:pathLst>
                <a:path w="6458" h="988" extrusionOk="0">
                  <a:moveTo>
                    <a:pt x="166" y="0"/>
                  </a:moveTo>
                  <a:lnTo>
                    <a:pt x="1" y="988"/>
                  </a:lnTo>
                  <a:lnTo>
                    <a:pt x="6458" y="988"/>
                  </a:lnTo>
                  <a:lnTo>
                    <a:pt x="6224" y="494"/>
                  </a:lnTo>
                  <a:lnTo>
                    <a:pt x="166"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998;p54">
              <a:extLst>
                <a:ext uri="{FF2B5EF4-FFF2-40B4-BE49-F238E27FC236}">
                  <a16:creationId xmlns:a16="http://schemas.microsoft.com/office/drawing/2014/main" id="{EB8F3980-C524-288F-8B75-EA0236CBFDBA}"/>
                </a:ext>
              </a:extLst>
            </p:cNvPr>
            <p:cNvSpPr/>
            <p:nvPr/>
          </p:nvSpPr>
          <p:spPr>
            <a:xfrm>
              <a:off x="2686929" y="1788361"/>
              <a:ext cx="71222" cy="113124"/>
            </a:xfrm>
            <a:custGeom>
              <a:avLst/>
              <a:gdLst/>
              <a:ahLst/>
              <a:cxnLst/>
              <a:rect l="l" t="t" r="r" b="b"/>
              <a:pathLst>
                <a:path w="2660" h="4225" extrusionOk="0">
                  <a:moveTo>
                    <a:pt x="496" y="1"/>
                  </a:moveTo>
                  <a:cubicBezTo>
                    <a:pt x="242" y="1"/>
                    <a:pt x="0" y="475"/>
                    <a:pt x="151" y="1780"/>
                  </a:cubicBezTo>
                  <a:cubicBezTo>
                    <a:pt x="393" y="3885"/>
                    <a:pt x="1250" y="3983"/>
                    <a:pt x="1250" y="3983"/>
                  </a:cubicBezTo>
                  <a:lnTo>
                    <a:pt x="1890" y="4224"/>
                  </a:lnTo>
                  <a:cubicBezTo>
                    <a:pt x="1890" y="4224"/>
                    <a:pt x="2294" y="3081"/>
                    <a:pt x="2494" y="2301"/>
                  </a:cubicBezTo>
                  <a:cubicBezTo>
                    <a:pt x="2660" y="1654"/>
                    <a:pt x="2577" y="1171"/>
                    <a:pt x="2272" y="1171"/>
                  </a:cubicBezTo>
                  <a:cubicBezTo>
                    <a:pt x="2209" y="1171"/>
                    <a:pt x="2135" y="1192"/>
                    <a:pt x="2052" y="1237"/>
                  </a:cubicBezTo>
                  <a:cubicBezTo>
                    <a:pt x="1570" y="1497"/>
                    <a:pt x="1450" y="3262"/>
                    <a:pt x="1450" y="3262"/>
                  </a:cubicBezTo>
                  <a:cubicBezTo>
                    <a:pt x="1450" y="3262"/>
                    <a:pt x="1091" y="1176"/>
                    <a:pt x="891" y="456"/>
                  </a:cubicBezTo>
                  <a:cubicBezTo>
                    <a:pt x="813" y="180"/>
                    <a:pt x="652" y="1"/>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999;p54">
              <a:extLst>
                <a:ext uri="{FF2B5EF4-FFF2-40B4-BE49-F238E27FC236}">
                  <a16:creationId xmlns:a16="http://schemas.microsoft.com/office/drawing/2014/main" id="{AE12A589-27DE-D20B-4A4E-15D43EFBAC3B}"/>
                </a:ext>
              </a:extLst>
            </p:cNvPr>
            <p:cNvSpPr/>
            <p:nvPr/>
          </p:nvSpPr>
          <p:spPr>
            <a:xfrm>
              <a:off x="2690972" y="1891250"/>
              <a:ext cx="81021" cy="71195"/>
            </a:xfrm>
            <a:custGeom>
              <a:avLst/>
              <a:gdLst/>
              <a:ahLst/>
              <a:cxnLst/>
              <a:rect l="l" t="t" r="r" b="b"/>
              <a:pathLst>
                <a:path w="3026" h="2659" extrusionOk="0">
                  <a:moveTo>
                    <a:pt x="0" y="0"/>
                  </a:moveTo>
                  <a:lnTo>
                    <a:pt x="261" y="2659"/>
                  </a:lnTo>
                  <a:lnTo>
                    <a:pt x="2528" y="2659"/>
                  </a:lnTo>
                  <a:lnTo>
                    <a:pt x="302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000;p54">
              <a:extLst>
                <a:ext uri="{FF2B5EF4-FFF2-40B4-BE49-F238E27FC236}">
                  <a16:creationId xmlns:a16="http://schemas.microsoft.com/office/drawing/2014/main" id="{BE402C63-140D-C0C4-7888-CCBD75FB04B8}"/>
                </a:ext>
              </a:extLst>
            </p:cNvPr>
            <p:cNvSpPr/>
            <p:nvPr/>
          </p:nvSpPr>
          <p:spPr>
            <a:xfrm>
              <a:off x="3274042" y="1752592"/>
              <a:ext cx="557161" cy="398305"/>
            </a:xfrm>
            <a:custGeom>
              <a:avLst/>
              <a:gdLst/>
              <a:ahLst/>
              <a:cxnLst/>
              <a:rect l="l" t="t" r="r" b="b"/>
              <a:pathLst>
                <a:path w="20809" h="14876" extrusionOk="0">
                  <a:moveTo>
                    <a:pt x="14061" y="0"/>
                  </a:moveTo>
                  <a:lnTo>
                    <a:pt x="13337" y="1339"/>
                  </a:lnTo>
                  <a:lnTo>
                    <a:pt x="15646" y="2248"/>
                  </a:lnTo>
                  <a:lnTo>
                    <a:pt x="10441" y="4194"/>
                  </a:lnTo>
                  <a:cubicBezTo>
                    <a:pt x="10441" y="4194"/>
                    <a:pt x="10266" y="4212"/>
                    <a:pt x="10036" y="4212"/>
                  </a:cubicBezTo>
                  <a:cubicBezTo>
                    <a:pt x="9425" y="4212"/>
                    <a:pt x="8424" y="4090"/>
                    <a:pt x="9279" y="3199"/>
                  </a:cubicBezTo>
                  <a:cubicBezTo>
                    <a:pt x="9279" y="3199"/>
                    <a:pt x="8864" y="3134"/>
                    <a:pt x="8292" y="3134"/>
                  </a:cubicBezTo>
                  <a:cubicBezTo>
                    <a:pt x="7349" y="3134"/>
                    <a:pt x="5979" y="3310"/>
                    <a:pt x="5345" y="4240"/>
                  </a:cubicBezTo>
                  <a:cubicBezTo>
                    <a:pt x="4330" y="5733"/>
                    <a:pt x="936" y="10848"/>
                    <a:pt x="936" y="10848"/>
                  </a:cubicBezTo>
                  <a:cubicBezTo>
                    <a:pt x="936" y="10848"/>
                    <a:pt x="793" y="10794"/>
                    <a:pt x="658" y="10794"/>
                  </a:cubicBezTo>
                  <a:cubicBezTo>
                    <a:pt x="489" y="10794"/>
                    <a:pt x="332" y="10878"/>
                    <a:pt x="483" y="11255"/>
                  </a:cubicBezTo>
                  <a:cubicBezTo>
                    <a:pt x="76" y="11346"/>
                    <a:pt x="1" y="11617"/>
                    <a:pt x="423" y="12024"/>
                  </a:cubicBezTo>
                  <a:cubicBezTo>
                    <a:pt x="845" y="12432"/>
                    <a:pt x="5100" y="14876"/>
                    <a:pt x="5100" y="14876"/>
                  </a:cubicBezTo>
                  <a:cubicBezTo>
                    <a:pt x="5100" y="14876"/>
                    <a:pt x="6729" y="14514"/>
                    <a:pt x="6096" y="13880"/>
                  </a:cubicBezTo>
                  <a:cubicBezTo>
                    <a:pt x="8207" y="11949"/>
                    <a:pt x="13564" y="6322"/>
                    <a:pt x="13564" y="6322"/>
                  </a:cubicBezTo>
                  <a:lnTo>
                    <a:pt x="20809" y="1660"/>
                  </a:lnTo>
                  <a:lnTo>
                    <a:pt x="14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001;p54">
              <a:extLst>
                <a:ext uri="{FF2B5EF4-FFF2-40B4-BE49-F238E27FC236}">
                  <a16:creationId xmlns:a16="http://schemas.microsoft.com/office/drawing/2014/main" id="{CEC4A5F4-2FB1-F41E-B3A1-828718FD0716}"/>
                </a:ext>
              </a:extLst>
            </p:cNvPr>
            <p:cNvSpPr/>
            <p:nvPr/>
          </p:nvSpPr>
          <p:spPr>
            <a:xfrm>
              <a:off x="3547317" y="1608927"/>
              <a:ext cx="121987" cy="196127"/>
            </a:xfrm>
            <a:custGeom>
              <a:avLst/>
              <a:gdLst/>
              <a:ahLst/>
              <a:cxnLst/>
              <a:rect l="l" t="t" r="r" b="b"/>
              <a:pathLst>
                <a:path w="4556" h="7325" extrusionOk="0">
                  <a:moveTo>
                    <a:pt x="1043" y="1"/>
                  </a:moveTo>
                  <a:cubicBezTo>
                    <a:pt x="1" y="1"/>
                    <a:pt x="592" y="1489"/>
                    <a:pt x="592" y="1489"/>
                  </a:cubicBezTo>
                  <a:lnTo>
                    <a:pt x="1825" y="7324"/>
                  </a:lnTo>
                  <a:lnTo>
                    <a:pt x="4556" y="4265"/>
                  </a:lnTo>
                  <a:cubicBezTo>
                    <a:pt x="4556" y="4265"/>
                    <a:pt x="3319" y="630"/>
                    <a:pt x="1572" y="94"/>
                  </a:cubicBezTo>
                  <a:cubicBezTo>
                    <a:pt x="1361" y="29"/>
                    <a:pt x="1186" y="1"/>
                    <a:pt x="10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002;p54">
              <a:extLst>
                <a:ext uri="{FF2B5EF4-FFF2-40B4-BE49-F238E27FC236}">
                  <a16:creationId xmlns:a16="http://schemas.microsoft.com/office/drawing/2014/main" id="{20CB0CAD-2755-969F-2C75-03663DEDE732}"/>
                </a:ext>
              </a:extLst>
            </p:cNvPr>
            <p:cNvSpPr/>
            <p:nvPr/>
          </p:nvSpPr>
          <p:spPr>
            <a:xfrm>
              <a:off x="3481776" y="1648685"/>
              <a:ext cx="171173" cy="218350"/>
            </a:xfrm>
            <a:custGeom>
              <a:avLst/>
              <a:gdLst/>
              <a:ahLst/>
              <a:cxnLst/>
              <a:rect l="l" t="t" r="r" b="b"/>
              <a:pathLst>
                <a:path w="6393" h="8155" extrusionOk="0">
                  <a:moveTo>
                    <a:pt x="3176" y="1"/>
                  </a:moveTo>
                  <a:cubicBezTo>
                    <a:pt x="3131" y="1"/>
                    <a:pt x="3086" y="2"/>
                    <a:pt x="3040" y="4"/>
                  </a:cubicBezTo>
                  <a:cubicBezTo>
                    <a:pt x="3040" y="4"/>
                    <a:pt x="1709" y="1030"/>
                    <a:pt x="0" y="5220"/>
                  </a:cubicBezTo>
                  <a:cubicBezTo>
                    <a:pt x="528" y="6054"/>
                    <a:pt x="1987" y="6491"/>
                    <a:pt x="1987" y="6491"/>
                  </a:cubicBezTo>
                  <a:lnTo>
                    <a:pt x="1520" y="7080"/>
                  </a:lnTo>
                  <a:lnTo>
                    <a:pt x="1120" y="7080"/>
                  </a:lnTo>
                  <a:cubicBezTo>
                    <a:pt x="1120" y="7080"/>
                    <a:pt x="468" y="7359"/>
                    <a:pt x="476" y="7710"/>
                  </a:cubicBezTo>
                  <a:cubicBezTo>
                    <a:pt x="479" y="7864"/>
                    <a:pt x="539" y="8007"/>
                    <a:pt x="713" y="8072"/>
                  </a:cubicBezTo>
                  <a:cubicBezTo>
                    <a:pt x="881" y="8134"/>
                    <a:pt x="1160" y="8155"/>
                    <a:pt x="1456" y="8155"/>
                  </a:cubicBezTo>
                  <a:cubicBezTo>
                    <a:pt x="2037" y="8155"/>
                    <a:pt x="2682" y="8075"/>
                    <a:pt x="2682" y="8075"/>
                  </a:cubicBezTo>
                  <a:lnTo>
                    <a:pt x="6393" y="2860"/>
                  </a:lnTo>
                  <a:cubicBezTo>
                    <a:pt x="6393" y="2860"/>
                    <a:pt x="5322" y="1"/>
                    <a:pt x="3176" y="1"/>
                  </a:cubicBezTo>
                  <a:close/>
                </a:path>
              </a:pathLst>
            </a:custGeom>
            <a:solidFill>
              <a:srgbClr val="F9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003;p54">
              <a:extLst>
                <a:ext uri="{FF2B5EF4-FFF2-40B4-BE49-F238E27FC236}">
                  <a16:creationId xmlns:a16="http://schemas.microsoft.com/office/drawing/2014/main" id="{9EF9826B-FF1B-C4B4-B168-88A8C356B59D}"/>
                </a:ext>
              </a:extLst>
            </p:cNvPr>
            <p:cNvSpPr/>
            <p:nvPr/>
          </p:nvSpPr>
          <p:spPr>
            <a:xfrm>
              <a:off x="3599820" y="1757411"/>
              <a:ext cx="49989" cy="43884"/>
            </a:xfrm>
            <a:custGeom>
              <a:avLst/>
              <a:gdLst/>
              <a:ahLst/>
              <a:cxnLst/>
              <a:rect l="l" t="t" r="r" b="b"/>
              <a:pathLst>
                <a:path w="1867" h="1639" extrusionOk="0">
                  <a:moveTo>
                    <a:pt x="793" y="1"/>
                  </a:moveTo>
                  <a:cubicBezTo>
                    <a:pt x="654" y="1"/>
                    <a:pt x="555" y="13"/>
                    <a:pt x="555" y="13"/>
                  </a:cubicBezTo>
                  <a:lnTo>
                    <a:pt x="27" y="1224"/>
                  </a:lnTo>
                  <a:cubicBezTo>
                    <a:pt x="0" y="1486"/>
                    <a:pt x="217" y="1638"/>
                    <a:pt x="504" y="1638"/>
                  </a:cubicBezTo>
                  <a:cubicBezTo>
                    <a:pt x="863" y="1638"/>
                    <a:pt x="1331" y="1399"/>
                    <a:pt x="1561" y="839"/>
                  </a:cubicBezTo>
                  <a:cubicBezTo>
                    <a:pt x="1867" y="99"/>
                    <a:pt x="1178" y="1"/>
                    <a:pt x="793" y="1"/>
                  </a:cubicBezTo>
                  <a:close/>
                </a:path>
              </a:pathLst>
            </a:custGeom>
            <a:solidFill>
              <a:srgbClr val="F9C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004;p54">
              <a:extLst>
                <a:ext uri="{FF2B5EF4-FFF2-40B4-BE49-F238E27FC236}">
                  <a16:creationId xmlns:a16="http://schemas.microsoft.com/office/drawing/2014/main" id="{65C02913-13AD-9041-A14D-98A0014BF887}"/>
                </a:ext>
              </a:extLst>
            </p:cNvPr>
            <p:cNvSpPr/>
            <p:nvPr/>
          </p:nvSpPr>
          <p:spPr>
            <a:xfrm>
              <a:off x="3502258" y="1712700"/>
              <a:ext cx="62225" cy="45169"/>
            </a:xfrm>
            <a:custGeom>
              <a:avLst/>
              <a:gdLst/>
              <a:ahLst/>
              <a:cxnLst/>
              <a:rect l="l" t="t" r="r" b="b"/>
              <a:pathLst>
                <a:path w="2324" h="1687" extrusionOk="0">
                  <a:moveTo>
                    <a:pt x="2324" y="1"/>
                  </a:moveTo>
                  <a:lnTo>
                    <a:pt x="2324" y="1"/>
                  </a:lnTo>
                  <a:cubicBezTo>
                    <a:pt x="2132" y="110"/>
                    <a:pt x="1943" y="223"/>
                    <a:pt x="1762" y="340"/>
                  </a:cubicBezTo>
                  <a:cubicBezTo>
                    <a:pt x="1577" y="457"/>
                    <a:pt x="1389" y="570"/>
                    <a:pt x="1208" y="695"/>
                  </a:cubicBezTo>
                  <a:cubicBezTo>
                    <a:pt x="846" y="937"/>
                    <a:pt x="484" y="1185"/>
                    <a:pt x="129" y="1442"/>
                  </a:cubicBezTo>
                  <a:lnTo>
                    <a:pt x="0" y="1532"/>
                  </a:lnTo>
                  <a:lnTo>
                    <a:pt x="159" y="1555"/>
                  </a:lnTo>
                  <a:cubicBezTo>
                    <a:pt x="393" y="1588"/>
                    <a:pt x="630" y="1607"/>
                    <a:pt x="868" y="1634"/>
                  </a:cubicBezTo>
                  <a:cubicBezTo>
                    <a:pt x="1106" y="1656"/>
                    <a:pt x="1344" y="1675"/>
                    <a:pt x="1581" y="1687"/>
                  </a:cubicBezTo>
                  <a:cubicBezTo>
                    <a:pt x="1347" y="1638"/>
                    <a:pt x="1114" y="1588"/>
                    <a:pt x="879" y="1548"/>
                  </a:cubicBezTo>
                  <a:cubicBezTo>
                    <a:pt x="698" y="1515"/>
                    <a:pt x="517" y="1483"/>
                    <a:pt x="334" y="1454"/>
                  </a:cubicBezTo>
                  <a:lnTo>
                    <a:pt x="334" y="1454"/>
                  </a:lnTo>
                  <a:cubicBezTo>
                    <a:pt x="654" y="1241"/>
                    <a:pt x="968" y="1022"/>
                    <a:pt x="1279" y="796"/>
                  </a:cubicBezTo>
                  <a:cubicBezTo>
                    <a:pt x="1460" y="672"/>
                    <a:pt x="1630" y="536"/>
                    <a:pt x="1807" y="404"/>
                  </a:cubicBezTo>
                  <a:cubicBezTo>
                    <a:pt x="1981" y="276"/>
                    <a:pt x="2155" y="140"/>
                    <a:pt x="2324" y="1"/>
                  </a:cubicBezTo>
                  <a:close/>
                </a:path>
              </a:pathLst>
            </a:custGeom>
            <a:solidFill>
              <a:srgbClr val="CC8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005;p54">
              <a:extLst>
                <a:ext uri="{FF2B5EF4-FFF2-40B4-BE49-F238E27FC236}">
                  <a16:creationId xmlns:a16="http://schemas.microsoft.com/office/drawing/2014/main" id="{A37F004F-BF2F-5788-0B70-A6940DD82723}"/>
                </a:ext>
              </a:extLst>
            </p:cNvPr>
            <p:cNvSpPr/>
            <p:nvPr/>
          </p:nvSpPr>
          <p:spPr>
            <a:xfrm>
              <a:off x="3528415" y="1767317"/>
              <a:ext cx="46562" cy="24820"/>
            </a:xfrm>
            <a:custGeom>
              <a:avLst/>
              <a:gdLst/>
              <a:ahLst/>
              <a:cxnLst/>
              <a:rect l="l" t="t" r="r" b="b"/>
              <a:pathLst>
                <a:path w="1739" h="927" extrusionOk="0">
                  <a:moveTo>
                    <a:pt x="1" y="1"/>
                  </a:moveTo>
                  <a:cubicBezTo>
                    <a:pt x="5" y="100"/>
                    <a:pt x="8" y="201"/>
                    <a:pt x="19" y="300"/>
                  </a:cubicBezTo>
                  <a:cubicBezTo>
                    <a:pt x="50" y="397"/>
                    <a:pt x="64" y="499"/>
                    <a:pt x="125" y="589"/>
                  </a:cubicBezTo>
                  <a:cubicBezTo>
                    <a:pt x="167" y="688"/>
                    <a:pt x="250" y="767"/>
                    <a:pt x="336" y="827"/>
                  </a:cubicBezTo>
                  <a:cubicBezTo>
                    <a:pt x="431" y="888"/>
                    <a:pt x="540" y="918"/>
                    <a:pt x="645" y="925"/>
                  </a:cubicBezTo>
                  <a:cubicBezTo>
                    <a:pt x="663" y="926"/>
                    <a:pt x="681" y="927"/>
                    <a:pt x="699" y="927"/>
                  </a:cubicBezTo>
                  <a:cubicBezTo>
                    <a:pt x="895" y="927"/>
                    <a:pt x="1080" y="869"/>
                    <a:pt x="1246" y="789"/>
                  </a:cubicBezTo>
                  <a:cubicBezTo>
                    <a:pt x="1427" y="699"/>
                    <a:pt x="1596" y="586"/>
                    <a:pt x="1739" y="450"/>
                  </a:cubicBezTo>
                  <a:lnTo>
                    <a:pt x="1739" y="450"/>
                  </a:lnTo>
                  <a:cubicBezTo>
                    <a:pt x="1562" y="540"/>
                    <a:pt x="1385" y="624"/>
                    <a:pt x="1204" y="688"/>
                  </a:cubicBezTo>
                  <a:cubicBezTo>
                    <a:pt x="1042" y="745"/>
                    <a:pt x="874" y="788"/>
                    <a:pt x="714" y="788"/>
                  </a:cubicBezTo>
                  <a:cubicBezTo>
                    <a:pt x="695" y="788"/>
                    <a:pt x="676" y="787"/>
                    <a:pt x="657" y="786"/>
                  </a:cubicBezTo>
                  <a:cubicBezTo>
                    <a:pt x="476" y="778"/>
                    <a:pt x="318" y="684"/>
                    <a:pt x="215" y="533"/>
                  </a:cubicBezTo>
                  <a:cubicBezTo>
                    <a:pt x="102" y="382"/>
                    <a:pt x="57" y="190"/>
                    <a:pt x="1" y="1"/>
                  </a:cubicBezTo>
                  <a:close/>
                </a:path>
              </a:pathLst>
            </a:custGeom>
            <a:solidFill>
              <a:srgbClr val="CC8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2006;p54">
              <a:extLst>
                <a:ext uri="{FF2B5EF4-FFF2-40B4-BE49-F238E27FC236}">
                  <a16:creationId xmlns:a16="http://schemas.microsoft.com/office/drawing/2014/main" id="{CC11F6A5-B835-7042-50F2-5CE815AE641B}"/>
                </a:ext>
              </a:extLst>
            </p:cNvPr>
            <p:cNvSpPr/>
            <p:nvPr/>
          </p:nvSpPr>
          <p:spPr>
            <a:xfrm>
              <a:off x="3600516" y="1764907"/>
              <a:ext cx="34272" cy="15396"/>
            </a:xfrm>
            <a:custGeom>
              <a:avLst/>
              <a:gdLst/>
              <a:ahLst/>
              <a:cxnLst/>
              <a:rect l="l" t="t" r="r" b="b"/>
              <a:pathLst>
                <a:path w="1280" h="575" extrusionOk="0">
                  <a:moveTo>
                    <a:pt x="280" y="479"/>
                  </a:moveTo>
                  <a:cubicBezTo>
                    <a:pt x="281" y="479"/>
                    <a:pt x="279" y="481"/>
                    <a:pt x="276" y="484"/>
                  </a:cubicBezTo>
                  <a:lnTo>
                    <a:pt x="276" y="484"/>
                  </a:lnTo>
                  <a:cubicBezTo>
                    <a:pt x="276" y="484"/>
                    <a:pt x="276" y="484"/>
                    <a:pt x="276" y="484"/>
                  </a:cubicBezTo>
                  <a:cubicBezTo>
                    <a:pt x="279" y="481"/>
                    <a:pt x="280" y="479"/>
                    <a:pt x="280" y="479"/>
                  </a:cubicBezTo>
                  <a:close/>
                  <a:moveTo>
                    <a:pt x="924" y="1"/>
                  </a:moveTo>
                  <a:cubicBezTo>
                    <a:pt x="869" y="1"/>
                    <a:pt x="814" y="9"/>
                    <a:pt x="762" y="19"/>
                  </a:cubicBezTo>
                  <a:cubicBezTo>
                    <a:pt x="706" y="31"/>
                    <a:pt x="653" y="50"/>
                    <a:pt x="600" y="68"/>
                  </a:cubicBezTo>
                  <a:cubicBezTo>
                    <a:pt x="548" y="87"/>
                    <a:pt x="494" y="106"/>
                    <a:pt x="445" y="133"/>
                  </a:cubicBezTo>
                  <a:cubicBezTo>
                    <a:pt x="340" y="178"/>
                    <a:pt x="250" y="238"/>
                    <a:pt x="151" y="291"/>
                  </a:cubicBezTo>
                  <a:lnTo>
                    <a:pt x="64" y="344"/>
                  </a:lnTo>
                  <a:lnTo>
                    <a:pt x="151" y="397"/>
                  </a:lnTo>
                  <a:cubicBezTo>
                    <a:pt x="186" y="419"/>
                    <a:pt x="223" y="438"/>
                    <a:pt x="253" y="465"/>
                  </a:cubicBezTo>
                  <a:lnTo>
                    <a:pt x="272" y="480"/>
                  </a:lnTo>
                  <a:cubicBezTo>
                    <a:pt x="272" y="482"/>
                    <a:pt x="274" y="485"/>
                    <a:pt x="275" y="485"/>
                  </a:cubicBezTo>
                  <a:lnTo>
                    <a:pt x="275" y="485"/>
                  </a:lnTo>
                  <a:cubicBezTo>
                    <a:pt x="271" y="488"/>
                    <a:pt x="266" y="492"/>
                    <a:pt x="261" y="495"/>
                  </a:cubicBezTo>
                  <a:cubicBezTo>
                    <a:pt x="186" y="521"/>
                    <a:pt x="91" y="529"/>
                    <a:pt x="1" y="540"/>
                  </a:cubicBezTo>
                  <a:cubicBezTo>
                    <a:pt x="46" y="552"/>
                    <a:pt x="91" y="562"/>
                    <a:pt x="137" y="566"/>
                  </a:cubicBezTo>
                  <a:cubicBezTo>
                    <a:pt x="165" y="569"/>
                    <a:pt x="194" y="574"/>
                    <a:pt x="224" y="574"/>
                  </a:cubicBezTo>
                  <a:cubicBezTo>
                    <a:pt x="243" y="574"/>
                    <a:pt x="263" y="572"/>
                    <a:pt x="283" y="566"/>
                  </a:cubicBezTo>
                  <a:cubicBezTo>
                    <a:pt x="306" y="559"/>
                    <a:pt x="351" y="555"/>
                    <a:pt x="363" y="495"/>
                  </a:cubicBezTo>
                  <a:cubicBezTo>
                    <a:pt x="367" y="468"/>
                    <a:pt x="358" y="449"/>
                    <a:pt x="351" y="430"/>
                  </a:cubicBezTo>
                  <a:lnTo>
                    <a:pt x="329" y="397"/>
                  </a:lnTo>
                  <a:cubicBezTo>
                    <a:pt x="316" y="384"/>
                    <a:pt x="304" y="371"/>
                    <a:pt x="292" y="360"/>
                  </a:cubicBezTo>
                  <a:lnTo>
                    <a:pt x="292" y="360"/>
                  </a:lnTo>
                  <a:cubicBezTo>
                    <a:pt x="362" y="327"/>
                    <a:pt x="431" y="291"/>
                    <a:pt x="502" y="261"/>
                  </a:cubicBezTo>
                  <a:cubicBezTo>
                    <a:pt x="600" y="216"/>
                    <a:pt x="698" y="174"/>
                    <a:pt x="797" y="148"/>
                  </a:cubicBezTo>
                  <a:cubicBezTo>
                    <a:pt x="863" y="129"/>
                    <a:pt x="936" y="111"/>
                    <a:pt x="1003" y="111"/>
                  </a:cubicBezTo>
                  <a:cubicBezTo>
                    <a:pt x="1031" y="111"/>
                    <a:pt x="1057" y="114"/>
                    <a:pt x="1083" y="122"/>
                  </a:cubicBezTo>
                  <a:cubicBezTo>
                    <a:pt x="1170" y="144"/>
                    <a:pt x="1237" y="235"/>
                    <a:pt x="1249" y="344"/>
                  </a:cubicBezTo>
                  <a:cubicBezTo>
                    <a:pt x="1279" y="242"/>
                    <a:pt x="1237" y="95"/>
                    <a:pt x="1117" y="42"/>
                  </a:cubicBezTo>
                  <a:cubicBezTo>
                    <a:pt x="1054" y="12"/>
                    <a:pt x="989" y="1"/>
                    <a:pt x="924" y="1"/>
                  </a:cubicBezTo>
                  <a:close/>
                </a:path>
              </a:pathLst>
            </a:custGeom>
            <a:solidFill>
              <a:srgbClr val="CC8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2007;p54">
              <a:extLst>
                <a:ext uri="{FF2B5EF4-FFF2-40B4-BE49-F238E27FC236}">
                  <a16:creationId xmlns:a16="http://schemas.microsoft.com/office/drawing/2014/main" id="{F52C56AD-3F3E-6660-225D-35E35E1BFE30}"/>
                </a:ext>
              </a:extLst>
            </p:cNvPr>
            <p:cNvSpPr/>
            <p:nvPr/>
          </p:nvSpPr>
          <p:spPr>
            <a:xfrm>
              <a:off x="3571119" y="1721321"/>
              <a:ext cx="11754" cy="13388"/>
            </a:xfrm>
            <a:custGeom>
              <a:avLst/>
              <a:gdLst/>
              <a:ahLst/>
              <a:cxnLst/>
              <a:rect l="l" t="t" r="r" b="b"/>
              <a:pathLst>
                <a:path w="439" h="500" extrusionOk="0">
                  <a:moveTo>
                    <a:pt x="300" y="0"/>
                  </a:moveTo>
                  <a:cubicBezTo>
                    <a:pt x="225" y="0"/>
                    <a:pt x="133" y="64"/>
                    <a:pt x="76" y="166"/>
                  </a:cubicBezTo>
                  <a:cubicBezTo>
                    <a:pt x="1" y="298"/>
                    <a:pt x="5" y="441"/>
                    <a:pt x="84" y="486"/>
                  </a:cubicBezTo>
                  <a:cubicBezTo>
                    <a:pt x="101" y="495"/>
                    <a:pt x="119" y="500"/>
                    <a:pt x="139" y="500"/>
                  </a:cubicBezTo>
                  <a:cubicBezTo>
                    <a:pt x="213" y="500"/>
                    <a:pt x="304" y="436"/>
                    <a:pt x="363" y="335"/>
                  </a:cubicBezTo>
                  <a:cubicBezTo>
                    <a:pt x="438" y="203"/>
                    <a:pt x="435" y="60"/>
                    <a:pt x="356" y="14"/>
                  </a:cubicBezTo>
                  <a:cubicBezTo>
                    <a:pt x="339" y="5"/>
                    <a:pt x="320" y="0"/>
                    <a:pt x="300" y="0"/>
                  </a:cubicBezTo>
                  <a:close/>
                </a:path>
              </a:pathLst>
            </a:custGeom>
            <a:solidFill>
              <a:srgbClr val="15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2008;p54">
              <a:extLst>
                <a:ext uri="{FF2B5EF4-FFF2-40B4-BE49-F238E27FC236}">
                  <a16:creationId xmlns:a16="http://schemas.microsoft.com/office/drawing/2014/main" id="{5AB33586-660F-C637-1859-E7235553337D}"/>
                </a:ext>
              </a:extLst>
            </p:cNvPr>
            <p:cNvSpPr/>
            <p:nvPr/>
          </p:nvSpPr>
          <p:spPr>
            <a:xfrm>
              <a:off x="3540544" y="1705980"/>
              <a:ext cx="11727" cy="13388"/>
            </a:xfrm>
            <a:custGeom>
              <a:avLst/>
              <a:gdLst/>
              <a:ahLst/>
              <a:cxnLst/>
              <a:rect l="l" t="t" r="r" b="b"/>
              <a:pathLst>
                <a:path w="438" h="500" extrusionOk="0">
                  <a:moveTo>
                    <a:pt x="300" y="0"/>
                  </a:moveTo>
                  <a:cubicBezTo>
                    <a:pt x="226" y="0"/>
                    <a:pt x="135" y="65"/>
                    <a:pt x="76" y="169"/>
                  </a:cubicBezTo>
                  <a:cubicBezTo>
                    <a:pt x="1" y="297"/>
                    <a:pt x="4" y="441"/>
                    <a:pt x="83" y="486"/>
                  </a:cubicBezTo>
                  <a:cubicBezTo>
                    <a:pt x="100" y="495"/>
                    <a:pt x="119" y="500"/>
                    <a:pt x="139" y="500"/>
                  </a:cubicBezTo>
                  <a:cubicBezTo>
                    <a:pt x="214" y="500"/>
                    <a:pt x="305" y="436"/>
                    <a:pt x="363" y="335"/>
                  </a:cubicBezTo>
                  <a:cubicBezTo>
                    <a:pt x="438" y="203"/>
                    <a:pt x="434" y="63"/>
                    <a:pt x="354" y="14"/>
                  </a:cubicBezTo>
                  <a:cubicBezTo>
                    <a:pt x="338" y="5"/>
                    <a:pt x="319" y="0"/>
                    <a:pt x="300" y="0"/>
                  </a:cubicBezTo>
                  <a:close/>
                </a:path>
              </a:pathLst>
            </a:custGeom>
            <a:solidFill>
              <a:srgbClr val="1526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2009;p54">
              <a:extLst>
                <a:ext uri="{FF2B5EF4-FFF2-40B4-BE49-F238E27FC236}">
                  <a16:creationId xmlns:a16="http://schemas.microsoft.com/office/drawing/2014/main" id="{1F6266FF-711B-79D0-9B5D-8B2D6421A1F5}"/>
                </a:ext>
              </a:extLst>
            </p:cNvPr>
            <p:cNvSpPr/>
            <p:nvPr/>
          </p:nvSpPr>
          <p:spPr>
            <a:xfrm>
              <a:off x="3576982" y="1698965"/>
              <a:ext cx="32023" cy="21554"/>
            </a:xfrm>
            <a:custGeom>
              <a:avLst/>
              <a:gdLst/>
              <a:ahLst/>
              <a:cxnLst/>
              <a:rect l="l" t="t" r="r" b="b"/>
              <a:pathLst>
                <a:path w="1196" h="805" extrusionOk="0">
                  <a:moveTo>
                    <a:pt x="339" y="1"/>
                  </a:moveTo>
                  <a:cubicBezTo>
                    <a:pt x="153" y="1"/>
                    <a:pt x="1" y="31"/>
                    <a:pt x="1" y="31"/>
                  </a:cubicBezTo>
                  <a:lnTo>
                    <a:pt x="921" y="804"/>
                  </a:lnTo>
                  <a:cubicBezTo>
                    <a:pt x="1196" y="117"/>
                    <a:pt x="703" y="1"/>
                    <a:pt x="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2010;p54">
              <a:extLst>
                <a:ext uri="{FF2B5EF4-FFF2-40B4-BE49-F238E27FC236}">
                  <a16:creationId xmlns:a16="http://schemas.microsoft.com/office/drawing/2014/main" id="{D47FF3C8-4E09-D511-BBDA-D3CC575A4826}"/>
                </a:ext>
              </a:extLst>
            </p:cNvPr>
            <p:cNvSpPr/>
            <p:nvPr/>
          </p:nvSpPr>
          <p:spPr>
            <a:xfrm>
              <a:off x="3543757" y="1684106"/>
              <a:ext cx="23562" cy="12370"/>
            </a:xfrm>
            <a:custGeom>
              <a:avLst/>
              <a:gdLst/>
              <a:ahLst/>
              <a:cxnLst/>
              <a:rect l="l" t="t" r="r" b="b"/>
              <a:pathLst>
                <a:path w="880" h="462" extrusionOk="0">
                  <a:moveTo>
                    <a:pt x="558" y="0"/>
                  </a:moveTo>
                  <a:cubicBezTo>
                    <a:pt x="429" y="0"/>
                    <a:pt x="250" y="93"/>
                    <a:pt x="1" y="363"/>
                  </a:cubicBezTo>
                  <a:lnTo>
                    <a:pt x="880" y="461"/>
                  </a:lnTo>
                  <a:cubicBezTo>
                    <a:pt x="880" y="461"/>
                    <a:pt x="844" y="0"/>
                    <a:pt x="5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011;p54">
              <a:extLst>
                <a:ext uri="{FF2B5EF4-FFF2-40B4-BE49-F238E27FC236}">
                  <a16:creationId xmlns:a16="http://schemas.microsoft.com/office/drawing/2014/main" id="{6435CF86-C34C-5E7F-6128-542F50BDF83A}"/>
                </a:ext>
              </a:extLst>
            </p:cNvPr>
            <p:cNvSpPr/>
            <p:nvPr/>
          </p:nvSpPr>
          <p:spPr>
            <a:xfrm>
              <a:off x="2751774" y="2475814"/>
              <a:ext cx="137677" cy="68598"/>
            </a:xfrm>
            <a:custGeom>
              <a:avLst/>
              <a:gdLst/>
              <a:ahLst/>
              <a:cxnLst/>
              <a:rect l="l" t="t" r="r" b="b"/>
              <a:pathLst>
                <a:path w="5142" h="2562" extrusionOk="0">
                  <a:moveTo>
                    <a:pt x="4500" y="1"/>
                  </a:moveTo>
                  <a:cubicBezTo>
                    <a:pt x="4343" y="1"/>
                    <a:pt x="1" y="2562"/>
                    <a:pt x="1" y="2562"/>
                  </a:cubicBezTo>
                  <a:lnTo>
                    <a:pt x="5103" y="1871"/>
                  </a:lnTo>
                  <a:lnTo>
                    <a:pt x="5141" y="1121"/>
                  </a:lnTo>
                  <a:lnTo>
                    <a:pt x="4500" y="1"/>
                  </a:lnTo>
                  <a:cubicBezTo>
                    <a:pt x="4500" y="1"/>
                    <a:pt x="4500" y="1"/>
                    <a:pt x="45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012;p54">
              <a:extLst>
                <a:ext uri="{FF2B5EF4-FFF2-40B4-BE49-F238E27FC236}">
                  <a16:creationId xmlns:a16="http://schemas.microsoft.com/office/drawing/2014/main" id="{27DBF865-9986-12CD-D6F1-68A31F76E0DB}"/>
                </a:ext>
              </a:extLst>
            </p:cNvPr>
            <p:cNvSpPr/>
            <p:nvPr/>
          </p:nvSpPr>
          <p:spPr>
            <a:xfrm>
              <a:off x="2718656" y="2436216"/>
              <a:ext cx="128975" cy="82762"/>
            </a:xfrm>
            <a:custGeom>
              <a:avLst/>
              <a:gdLst/>
              <a:ahLst/>
              <a:cxnLst/>
              <a:rect l="l" t="t" r="r" b="b"/>
              <a:pathLst>
                <a:path w="4817" h="3091" extrusionOk="0">
                  <a:moveTo>
                    <a:pt x="4417" y="1"/>
                  </a:moveTo>
                  <a:lnTo>
                    <a:pt x="0" y="3090"/>
                  </a:lnTo>
                  <a:lnTo>
                    <a:pt x="4772" y="1989"/>
                  </a:lnTo>
                  <a:lnTo>
                    <a:pt x="4817" y="801"/>
                  </a:lnTo>
                  <a:lnTo>
                    <a:pt x="44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013;p54">
              <a:extLst>
                <a:ext uri="{FF2B5EF4-FFF2-40B4-BE49-F238E27FC236}">
                  <a16:creationId xmlns:a16="http://schemas.microsoft.com/office/drawing/2014/main" id="{D59202B9-097A-F5A9-F787-617DBD361C65}"/>
                </a:ext>
              </a:extLst>
            </p:cNvPr>
            <p:cNvSpPr/>
            <p:nvPr/>
          </p:nvSpPr>
          <p:spPr>
            <a:xfrm>
              <a:off x="3502981" y="1864878"/>
              <a:ext cx="50605" cy="26400"/>
            </a:xfrm>
            <a:custGeom>
              <a:avLst/>
              <a:gdLst/>
              <a:ahLst/>
              <a:cxnLst/>
              <a:rect l="l" t="t" r="r" b="b"/>
              <a:pathLst>
                <a:path w="1890" h="986" extrusionOk="0">
                  <a:moveTo>
                    <a:pt x="140" y="0"/>
                  </a:moveTo>
                  <a:lnTo>
                    <a:pt x="0" y="985"/>
                  </a:lnTo>
                  <a:lnTo>
                    <a:pt x="18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014;p54">
              <a:extLst>
                <a:ext uri="{FF2B5EF4-FFF2-40B4-BE49-F238E27FC236}">
                  <a16:creationId xmlns:a16="http://schemas.microsoft.com/office/drawing/2014/main" id="{1E924BC1-4CB7-88AC-6D0E-2ACBE718ED3A}"/>
                </a:ext>
              </a:extLst>
            </p:cNvPr>
            <p:cNvSpPr/>
            <p:nvPr/>
          </p:nvSpPr>
          <p:spPr>
            <a:xfrm>
              <a:off x="3469942" y="1838212"/>
              <a:ext cx="41849" cy="26588"/>
            </a:xfrm>
            <a:custGeom>
              <a:avLst/>
              <a:gdLst/>
              <a:ahLst/>
              <a:cxnLst/>
              <a:rect l="l" t="t" r="r" b="b"/>
              <a:pathLst>
                <a:path w="1563" h="993" extrusionOk="0">
                  <a:moveTo>
                    <a:pt x="1562" y="1"/>
                  </a:moveTo>
                  <a:lnTo>
                    <a:pt x="1" y="823"/>
                  </a:lnTo>
                  <a:lnTo>
                    <a:pt x="1155" y="993"/>
                  </a:lnTo>
                  <a:lnTo>
                    <a:pt x="1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4919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1"/>
        <p:cNvGrpSpPr/>
        <p:nvPr/>
      </p:nvGrpSpPr>
      <p:grpSpPr>
        <a:xfrm>
          <a:off x="0" y="0"/>
          <a:ext cx="0" cy="0"/>
          <a:chOff x="0" y="0"/>
          <a:chExt cx="0" cy="0"/>
        </a:xfrm>
      </p:grpSpPr>
      <p:grpSp>
        <p:nvGrpSpPr>
          <p:cNvPr id="2" name="Google Shape;1606;p53">
            <a:extLst>
              <a:ext uri="{FF2B5EF4-FFF2-40B4-BE49-F238E27FC236}">
                <a16:creationId xmlns:a16="http://schemas.microsoft.com/office/drawing/2014/main" id="{9193BFFD-8773-E0F3-9D39-20BB27964BF2}"/>
              </a:ext>
            </a:extLst>
          </p:cNvPr>
          <p:cNvGrpSpPr/>
          <p:nvPr/>
        </p:nvGrpSpPr>
        <p:grpSpPr>
          <a:xfrm>
            <a:off x="6342879" y="1733553"/>
            <a:ext cx="1717796" cy="3253917"/>
            <a:chOff x="6342879" y="1733553"/>
            <a:chExt cx="1717796" cy="3253917"/>
          </a:xfrm>
        </p:grpSpPr>
        <p:sp>
          <p:nvSpPr>
            <p:cNvPr id="3" name="Google Shape;1607;p53">
              <a:extLst>
                <a:ext uri="{FF2B5EF4-FFF2-40B4-BE49-F238E27FC236}">
                  <a16:creationId xmlns:a16="http://schemas.microsoft.com/office/drawing/2014/main" id="{A7A204A4-DBB1-DF8E-00C4-6DB7177E6683}"/>
                </a:ext>
              </a:extLst>
            </p:cNvPr>
            <p:cNvSpPr/>
            <p:nvPr/>
          </p:nvSpPr>
          <p:spPr>
            <a:xfrm flipH="1">
              <a:off x="7076129" y="3211600"/>
              <a:ext cx="408734" cy="1775869"/>
            </a:xfrm>
            <a:custGeom>
              <a:avLst/>
              <a:gdLst/>
              <a:ahLst/>
              <a:cxnLst/>
              <a:rect l="l" t="t" r="r" b="b"/>
              <a:pathLst>
                <a:path w="5348" h="23236" extrusionOk="0">
                  <a:moveTo>
                    <a:pt x="2314" y="0"/>
                  </a:moveTo>
                  <a:lnTo>
                    <a:pt x="1" y="533"/>
                  </a:lnTo>
                  <a:lnTo>
                    <a:pt x="3110" y="23235"/>
                  </a:lnTo>
                  <a:lnTo>
                    <a:pt x="5348" y="22857"/>
                  </a:lnTo>
                  <a:lnTo>
                    <a:pt x="2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08;p53">
              <a:extLst>
                <a:ext uri="{FF2B5EF4-FFF2-40B4-BE49-F238E27FC236}">
                  <a16:creationId xmlns:a16="http://schemas.microsoft.com/office/drawing/2014/main" id="{2DB4F85A-5CFC-6F17-5D72-9963FDDE21C6}"/>
                </a:ext>
              </a:extLst>
            </p:cNvPr>
            <p:cNvSpPr/>
            <p:nvPr/>
          </p:nvSpPr>
          <p:spPr>
            <a:xfrm flipH="1">
              <a:off x="7076127" y="3211600"/>
              <a:ext cx="288743" cy="1757068"/>
            </a:xfrm>
            <a:custGeom>
              <a:avLst/>
              <a:gdLst/>
              <a:ahLst/>
              <a:cxnLst/>
              <a:rect l="l" t="t" r="r" b="b"/>
              <a:pathLst>
                <a:path w="3778" h="22990" extrusionOk="0">
                  <a:moveTo>
                    <a:pt x="744" y="0"/>
                  </a:moveTo>
                  <a:lnTo>
                    <a:pt x="1" y="171"/>
                  </a:lnTo>
                  <a:lnTo>
                    <a:pt x="2979" y="22989"/>
                  </a:lnTo>
                  <a:lnTo>
                    <a:pt x="3778" y="22857"/>
                  </a:lnTo>
                  <a:lnTo>
                    <a:pt x="74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09;p53">
              <a:extLst>
                <a:ext uri="{FF2B5EF4-FFF2-40B4-BE49-F238E27FC236}">
                  <a16:creationId xmlns:a16="http://schemas.microsoft.com/office/drawing/2014/main" id="{E3FEAB70-A37D-03ED-B5B1-A42C4694E2FA}"/>
                </a:ext>
              </a:extLst>
            </p:cNvPr>
            <p:cNvSpPr/>
            <p:nvPr/>
          </p:nvSpPr>
          <p:spPr>
            <a:xfrm flipH="1">
              <a:off x="6779521" y="2306383"/>
              <a:ext cx="1281154" cy="1038038"/>
            </a:xfrm>
            <a:custGeom>
              <a:avLst/>
              <a:gdLst/>
              <a:ahLst/>
              <a:cxnLst/>
              <a:rect l="l" t="t" r="r" b="b"/>
              <a:pathLst>
                <a:path w="16763" h="13582" extrusionOk="0">
                  <a:moveTo>
                    <a:pt x="11644" y="0"/>
                  </a:moveTo>
                  <a:lnTo>
                    <a:pt x="1717" y="2952"/>
                  </a:lnTo>
                  <a:cubicBezTo>
                    <a:pt x="1717" y="2952"/>
                    <a:pt x="0" y="4668"/>
                    <a:pt x="594" y="7740"/>
                  </a:cubicBezTo>
                  <a:cubicBezTo>
                    <a:pt x="1185" y="10814"/>
                    <a:pt x="2188" y="13581"/>
                    <a:pt x="2188" y="13581"/>
                  </a:cubicBezTo>
                  <a:lnTo>
                    <a:pt x="16762" y="10872"/>
                  </a:lnTo>
                  <a:cubicBezTo>
                    <a:pt x="16762" y="10872"/>
                    <a:pt x="16547" y="0"/>
                    <a:pt x="116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10;p53">
              <a:extLst>
                <a:ext uri="{FF2B5EF4-FFF2-40B4-BE49-F238E27FC236}">
                  <a16:creationId xmlns:a16="http://schemas.microsoft.com/office/drawing/2014/main" id="{C029E0F8-28EB-8965-33E5-DDD7C55C482E}"/>
                </a:ext>
              </a:extLst>
            </p:cNvPr>
            <p:cNvSpPr/>
            <p:nvPr/>
          </p:nvSpPr>
          <p:spPr>
            <a:xfrm flipH="1">
              <a:off x="6769986" y="2306383"/>
              <a:ext cx="523070" cy="896647"/>
            </a:xfrm>
            <a:custGeom>
              <a:avLst/>
              <a:gdLst/>
              <a:ahLst/>
              <a:cxnLst/>
              <a:rect l="l" t="t" r="r" b="b"/>
              <a:pathLst>
                <a:path w="6844" h="11732" extrusionOk="0">
                  <a:moveTo>
                    <a:pt x="1725" y="0"/>
                  </a:moveTo>
                  <a:cubicBezTo>
                    <a:pt x="1725" y="0"/>
                    <a:pt x="1" y="1164"/>
                    <a:pt x="291" y="3993"/>
                  </a:cubicBezTo>
                  <a:cubicBezTo>
                    <a:pt x="554" y="6576"/>
                    <a:pt x="1970" y="10992"/>
                    <a:pt x="2212" y="11732"/>
                  </a:cubicBezTo>
                  <a:lnTo>
                    <a:pt x="6843" y="10872"/>
                  </a:lnTo>
                  <a:cubicBezTo>
                    <a:pt x="6843" y="10872"/>
                    <a:pt x="6628" y="0"/>
                    <a:pt x="1725" y="0"/>
                  </a:cubicBezTo>
                  <a:close/>
                </a:path>
              </a:pathLst>
            </a:custGeom>
            <a:solidFill>
              <a:srgbClr val="2C2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11;p53">
              <a:extLst>
                <a:ext uri="{FF2B5EF4-FFF2-40B4-BE49-F238E27FC236}">
                  <a16:creationId xmlns:a16="http://schemas.microsoft.com/office/drawing/2014/main" id="{A1EBF53E-F069-E21C-1AFC-2CD586BA1A1D}"/>
                </a:ext>
              </a:extLst>
            </p:cNvPr>
            <p:cNvSpPr/>
            <p:nvPr/>
          </p:nvSpPr>
          <p:spPr>
            <a:xfrm flipH="1">
              <a:off x="7659274" y="2580684"/>
              <a:ext cx="79026" cy="79179"/>
            </a:xfrm>
            <a:custGeom>
              <a:avLst/>
              <a:gdLst/>
              <a:ahLst/>
              <a:cxnLst/>
              <a:rect l="l" t="t" r="r" b="b"/>
              <a:pathLst>
                <a:path w="1034" h="1036" extrusionOk="0">
                  <a:moveTo>
                    <a:pt x="515" y="1"/>
                  </a:moveTo>
                  <a:cubicBezTo>
                    <a:pt x="232" y="1"/>
                    <a:pt x="0" y="233"/>
                    <a:pt x="0" y="516"/>
                  </a:cubicBezTo>
                  <a:cubicBezTo>
                    <a:pt x="0" y="803"/>
                    <a:pt x="232" y="1035"/>
                    <a:pt x="515" y="1035"/>
                  </a:cubicBezTo>
                  <a:cubicBezTo>
                    <a:pt x="802" y="1035"/>
                    <a:pt x="1034" y="803"/>
                    <a:pt x="1034" y="516"/>
                  </a:cubicBezTo>
                  <a:cubicBezTo>
                    <a:pt x="1034" y="233"/>
                    <a:pt x="802" y="1"/>
                    <a:pt x="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12;p53">
              <a:extLst>
                <a:ext uri="{FF2B5EF4-FFF2-40B4-BE49-F238E27FC236}">
                  <a16:creationId xmlns:a16="http://schemas.microsoft.com/office/drawing/2014/main" id="{9ECD45BF-CAD8-8DA6-16A5-3993A59B6FEC}"/>
                </a:ext>
              </a:extLst>
            </p:cNvPr>
            <p:cNvSpPr/>
            <p:nvPr/>
          </p:nvSpPr>
          <p:spPr>
            <a:xfrm flipH="1">
              <a:off x="7670203" y="1987906"/>
              <a:ext cx="88503" cy="632208"/>
            </a:xfrm>
            <a:custGeom>
              <a:avLst/>
              <a:gdLst/>
              <a:ahLst/>
              <a:cxnLst/>
              <a:rect l="l" t="t" r="r" b="b"/>
              <a:pathLst>
                <a:path w="1158" h="8272" extrusionOk="0">
                  <a:moveTo>
                    <a:pt x="571" y="0"/>
                  </a:moveTo>
                  <a:lnTo>
                    <a:pt x="1" y="154"/>
                  </a:lnTo>
                  <a:cubicBezTo>
                    <a:pt x="1" y="154"/>
                    <a:pt x="782" y="7757"/>
                    <a:pt x="782" y="8272"/>
                  </a:cubicBezTo>
                  <a:lnTo>
                    <a:pt x="1157" y="7917"/>
                  </a:lnTo>
                  <a:lnTo>
                    <a:pt x="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13;p53">
              <a:extLst>
                <a:ext uri="{FF2B5EF4-FFF2-40B4-BE49-F238E27FC236}">
                  <a16:creationId xmlns:a16="http://schemas.microsoft.com/office/drawing/2014/main" id="{1ACF0C0D-C6F7-210E-52A6-8DBE8B79F8A1}"/>
                </a:ext>
              </a:extLst>
            </p:cNvPr>
            <p:cNvSpPr/>
            <p:nvPr/>
          </p:nvSpPr>
          <p:spPr>
            <a:xfrm flipH="1">
              <a:off x="6342879" y="3200977"/>
              <a:ext cx="790719" cy="113648"/>
            </a:xfrm>
            <a:custGeom>
              <a:avLst/>
              <a:gdLst/>
              <a:ahLst/>
              <a:cxnLst/>
              <a:rect l="l" t="t" r="r" b="b"/>
              <a:pathLst>
                <a:path w="10346" h="1487" extrusionOk="0">
                  <a:moveTo>
                    <a:pt x="2805" y="0"/>
                  </a:moveTo>
                  <a:cubicBezTo>
                    <a:pt x="1226" y="0"/>
                    <a:pt x="1" y="27"/>
                    <a:pt x="1" y="27"/>
                  </a:cubicBezTo>
                  <a:lnTo>
                    <a:pt x="39" y="388"/>
                  </a:lnTo>
                  <a:cubicBezTo>
                    <a:pt x="39" y="388"/>
                    <a:pt x="5058" y="1242"/>
                    <a:pt x="6639" y="1443"/>
                  </a:cubicBezTo>
                  <a:cubicBezTo>
                    <a:pt x="6874" y="1472"/>
                    <a:pt x="7123" y="1486"/>
                    <a:pt x="7375" y="1486"/>
                  </a:cubicBezTo>
                  <a:cubicBezTo>
                    <a:pt x="8821" y="1486"/>
                    <a:pt x="10345" y="1033"/>
                    <a:pt x="9644" y="481"/>
                  </a:cubicBezTo>
                  <a:cubicBezTo>
                    <a:pt x="9128" y="76"/>
                    <a:pt x="5464" y="0"/>
                    <a:pt x="280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14;p53">
              <a:extLst>
                <a:ext uri="{FF2B5EF4-FFF2-40B4-BE49-F238E27FC236}">
                  <a16:creationId xmlns:a16="http://schemas.microsoft.com/office/drawing/2014/main" id="{77416DAA-E582-54ED-3FF6-BBF597CD1BDD}"/>
                </a:ext>
              </a:extLst>
            </p:cNvPr>
            <p:cNvSpPr/>
            <p:nvPr/>
          </p:nvSpPr>
          <p:spPr>
            <a:xfrm flipH="1">
              <a:off x="6350522" y="3137235"/>
              <a:ext cx="783076" cy="145518"/>
            </a:xfrm>
            <a:custGeom>
              <a:avLst/>
              <a:gdLst/>
              <a:ahLst/>
              <a:cxnLst/>
              <a:rect l="l" t="t" r="r" b="b"/>
              <a:pathLst>
                <a:path w="10246" h="1904" extrusionOk="0">
                  <a:moveTo>
                    <a:pt x="4695" y="1"/>
                  </a:moveTo>
                  <a:cubicBezTo>
                    <a:pt x="4654" y="1"/>
                    <a:pt x="4632" y="1"/>
                    <a:pt x="4632" y="1"/>
                  </a:cubicBezTo>
                  <a:lnTo>
                    <a:pt x="1" y="861"/>
                  </a:lnTo>
                  <a:cubicBezTo>
                    <a:pt x="1" y="861"/>
                    <a:pt x="5192" y="1659"/>
                    <a:pt x="6639" y="1823"/>
                  </a:cubicBezTo>
                  <a:cubicBezTo>
                    <a:pt x="7053" y="1870"/>
                    <a:pt x="7557" y="1904"/>
                    <a:pt x="8034" y="1904"/>
                  </a:cubicBezTo>
                  <a:cubicBezTo>
                    <a:pt x="9221" y="1904"/>
                    <a:pt x="10245" y="1696"/>
                    <a:pt x="9327" y="973"/>
                  </a:cubicBezTo>
                  <a:cubicBezTo>
                    <a:pt x="8141" y="38"/>
                    <a:pt x="5164" y="1"/>
                    <a:pt x="4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15;p53">
              <a:extLst>
                <a:ext uri="{FF2B5EF4-FFF2-40B4-BE49-F238E27FC236}">
                  <a16:creationId xmlns:a16="http://schemas.microsoft.com/office/drawing/2014/main" id="{00306F84-240B-C57B-7F1B-94D2D60428ED}"/>
                </a:ext>
              </a:extLst>
            </p:cNvPr>
            <p:cNvSpPr/>
            <p:nvPr/>
          </p:nvSpPr>
          <p:spPr>
            <a:xfrm flipH="1">
              <a:off x="6804354" y="1733553"/>
              <a:ext cx="790031" cy="565564"/>
            </a:xfrm>
            <a:custGeom>
              <a:avLst/>
              <a:gdLst/>
              <a:ahLst/>
              <a:cxnLst/>
              <a:rect l="l" t="t" r="r" b="b"/>
              <a:pathLst>
                <a:path w="10337" h="7400" extrusionOk="0">
                  <a:moveTo>
                    <a:pt x="7829" y="0"/>
                  </a:moveTo>
                  <a:cubicBezTo>
                    <a:pt x="7374" y="0"/>
                    <a:pt x="6847" y="181"/>
                    <a:pt x="6362" y="793"/>
                  </a:cubicBezTo>
                  <a:cubicBezTo>
                    <a:pt x="5174" y="2292"/>
                    <a:pt x="3935" y="6987"/>
                    <a:pt x="3935" y="6987"/>
                  </a:cubicBezTo>
                  <a:cubicBezTo>
                    <a:pt x="3935" y="6987"/>
                    <a:pt x="2645" y="5284"/>
                    <a:pt x="939" y="4509"/>
                  </a:cubicBezTo>
                  <a:cubicBezTo>
                    <a:pt x="757" y="4426"/>
                    <a:pt x="637" y="4389"/>
                    <a:pt x="568" y="4389"/>
                  </a:cubicBezTo>
                  <a:cubicBezTo>
                    <a:pt x="1" y="4389"/>
                    <a:pt x="3052" y="6985"/>
                    <a:pt x="3884" y="7399"/>
                  </a:cubicBezTo>
                  <a:cubicBezTo>
                    <a:pt x="6362" y="7092"/>
                    <a:pt x="10337" y="7042"/>
                    <a:pt x="8992" y="380"/>
                  </a:cubicBezTo>
                  <a:cubicBezTo>
                    <a:pt x="8992" y="380"/>
                    <a:pt x="8487" y="0"/>
                    <a:pt x="7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6;p53">
              <a:extLst>
                <a:ext uri="{FF2B5EF4-FFF2-40B4-BE49-F238E27FC236}">
                  <a16:creationId xmlns:a16="http://schemas.microsoft.com/office/drawing/2014/main" id="{010A42F0-BEBE-F8C1-98C6-1A8E794DE9CF}"/>
                </a:ext>
              </a:extLst>
            </p:cNvPr>
            <p:cNvSpPr/>
            <p:nvPr/>
          </p:nvSpPr>
          <p:spPr>
            <a:xfrm flipH="1">
              <a:off x="6850737" y="1838718"/>
              <a:ext cx="83306" cy="48073"/>
            </a:xfrm>
            <a:custGeom>
              <a:avLst/>
              <a:gdLst/>
              <a:ahLst/>
              <a:cxnLst/>
              <a:rect l="l" t="t" r="r" b="b"/>
              <a:pathLst>
                <a:path w="1090" h="629" extrusionOk="0">
                  <a:moveTo>
                    <a:pt x="42" y="1"/>
                  </a:moveTo>
                  <a:lnTo>
                    <a:pt x="1" y="629"/>
                  </a:lnTo>
                  <a:lnTo>
                    <a:pt x="1089" y="250"/>
                  </a:lnTo>
                  <a:lnTo>
                    <a:pt x="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17;p53">
              <a:extLst>
                <a:ext uri="{FF2B5EF4-FFF2-40B4-BE49-F238E27FC236}">
                  <a16:creationId xmlns:a16="http://schemas.microsoft.com/office/drawing/2014/main" id="{1D55E5AB-D543-4F19-ACAC-FF36D9ADC97F}"/>
                </a:ext>
              </a:extLst>
            </p:cNvPr>
            <p:cNvSpPr/>
            <p:nvPr/>
          </p:nvSpPr>
          <p:spPr>
            <a:xfrm flipH="1">
              <a:off x="6967901" y="1807459"/>
              <a:ext cx="11999" cy="21170"/>
            </a:xfrm>
            <a:custGeom>
              <a:avLst/>
              <a:gdLst/>
              <a:ahLst/>
              <a:cxnLst/>
              <a:rect l="l" t="t" r="r" b="b"/>
              <a:pathLst>
                <a:path w="157" h="277" extrusionOk="0">
                  <a:moveTo>
                    <a:pt x="78" y="0"/>
                  </a:moveTo>
                  <a:cubicBezTo>
                    <a:pt x="34" y="0"/>
                    <a:pt x="0" y="62"/>
                    <a:pt x="0" y="137"/>
                  </a:cubicBezTo>
                  <a:cubicBezTo>
                    <a:pt x="0" y="215"/>
                    <a:pt x="34" y="276"/>
                    <a:pt x="78" y="276"/>
                  </a:cubicBezTo>
                  <a:cubicBezTo>
                    <a:pt x="123" y="276"/>
                    <a:pt x="157" y="215"/>
                    <a:pt x="157" y="137"/>
                  </a:cubicBezTo>
                  <a:cubicBezTo>
                    <a:pt x="157" y="62"/>
                    <a:pt x="123" y="0"/>
                    <a:pt x="78" y="0"/>
                  </a:cubicBezTo>
                  <a:close/>
                </a:path>
              </a:pathLst>
            </a:custGeom>
            <a:solidFill>
              <a:srgbClr val="2500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8;p53">
              <a:extLst>
                <a:ext uri="{FF2B5EF4-FFF2-40B4-BE49-F238E27FC236}">
                  <a16:creationId xmlns:a16="http://schemas.microsoft.com/office/drawing/2014/main" id="{5F68D256-4E55-0720-33B6-AAB7772E976A}"/>
                </a:ext>
              </a:extLst>
            </p:cNvPr>
            <p:cNvSpPr/>
            <p:nvPr/>
          </p:nvSpPr>
          <p:spPr>
            <a:xfrm flipH="1">
              <a:off x="6914630" y="1808988"/>
              <a:ext cx="12076" cy="21170"/>
            </a:xfrm>
            <a:custGeom>
              <a:avLst/>
              <a:gdLst/>
              <a:ahLst/>
              <a:cxnLst/>
              <a:rect l="l" t="t" r="r" b="b"/>
              <a:pathLst>
                <a:path w="158" h="277" extrusionOk="0">
                  <a:moveTo>
                    <a:pt x="78" y="1"/>
                  </a:moveTo>
                  <a:cubicBezTo>
                    <a:pt x="37" y="1"/>
                    <a:pt x="1" y="62"/>
                    <a:pt x="1" y="138"/>
                  </a:cubicBezTo>
                  <a:cubicBezTo>
                    <a:pt x="1" y="215"/>
                    <a:pt x="37" y="277"/>
                    <a:pt x="78" y="277"/>
                  </a:cubicBezTo>
                  <a:cubicBezTo>
                    <a:pt x="123" y="277"/>
                    <a:pt x="157" y="215"/>
                    <a:pt x="157" y="138"/>
                  </a:cubicBezTo>
                  <a:cubicBezTo>
                    <a:pt x="157" y="62"/>
                    <a:pt x="123" y="1"/>
                    <a:pt x="78" y="1"/>
                  </a:cubicBezTo>
                  <a:close/>
                </a:path>
              </a:pathLst>
            </a:custGeom>
            <a:solidFill>
              <a:srgbClr val="2500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9;p53">
              <a:extLst>
                <a:ext uri="{FF2B5EF4-FFF2-40B4-BE49-F238E27FC236}">
                  <a16:creationId xmlns:a16="http://schemas.microsoft.com/office/drawing/2014/main" id="{F3619DC3-9DC3-7E81-1438-75E4D6D1C0C4}"/>
                </a:ext>
              </a:extLst>
            </p:cNvPr>
            <p:cNvSpPr/>
            <p:nvPr/>
          </p:nvSpPr>
          <p:spPr>
            <a:xfrm flipH="1">
              <a:off x="6993126" y="1923248"/>
              <a:ext cx="275980" cy="296309"/>
            </a:xfrm>
            <a:custGeom>
              <a:avLst/>
              <a:gdLst/>
              <a:ahLst/>
              <a:cxnLst/>
              <a:rect l="l" t="t" r="r" b="b"/>
              <a:pathLst>
                <a:path w="3611" h="3877" extrusionOk="0">
                  <a:moveTo>
                    <a:pt x="3494" y="0"/>
                  </a:moveTo>
                  <a:cubicBezTo>
                    <a:pt x="3535" y="51"/>
                    <a:pt x="3569" y="113"/>
                    <a:pt x="3576" y="178"/>
                  </a:cubicBezTo>
                  <a:cubicBezTo>
                    <a:pt x="3586" y="243"/>
                    <a:pt x="3583" y="311"/>
                    <a:pt x="3580" y="375"/>
                  </a:cubicBezTo>
                  <a:cubicBezTo>
                    <a:pt x="3563" y="509"/>
                    <a:pt x="3535" y="642"/>
                    <a:pt x="3511" y="772"/>
                  </a:cubicBezTo>
                  <a:cubicBezTo>
                    <a:pt x="3487" y="905"/>
                    <a:pt x="3457" y="1038"/>
                    <a:pt x="3429" y="1167"/>
                  </a:cubicBezTo>
                  <a:cubicBezTo>
                    <a:pt x="3409" y="1300"/>
                    <a:pt x="3368" y="1427"/>
                    <a:pt x="3337" y="1556"/>
                  </a:cubicBezTo>
                  <a:cubicBezTo>
                    <a:pt x="3306" y="1686"/>
                    <a:pt x="3252" y="1809"/>
                    <a:pt x="3214" y="1935"/>
                  </a:cubicBezTo>
                  <a:cubicBezTo>
                    <a:pt x="3174" y="2062"/>
                    <a:pt x="3105" y="2177"/>
                    <a:pt x="3051" y="2297"/>
                  </a:cubicBezTo>
                  <a:cubicBezTo>
                    <a:pt x="3027" y="2358"/>
                    <a:pt x="2986" y="2410"/>
                    <a:pt x="2952" y="2467"/>
                  </a:cubicBezTo>
                  <a:lnTo>
                    <a:pt x="2846" y="2631"/>
                  </a:lnTo>
                  <a:cubicBezTo>
                    <a:pt x="2809" y="2684"/>
                    <a:pt x="2764" y="2727"/>
                    <a:pt x="2724" y="2777"/>
                  </a:cubicBezTo>
                  <a:lnTo>
                    <a:pt x="2724" y="2777"/>
                  </a:lnTo>
                  <a:lnTo>
                    <a:pt x="2753" y="2492"/>
                  </a:lnTo>
                  <a:lnTo>
                    <a:pt x="2859" y="2013"/>
                  </a:lnTo>
                  <a:lnTo>
                    <a:pt x="2958" y="1542"/>
                  </a:lnTo>
                  <a:lnTo>
                    <a:pt x="2720" y="1966"/>
                  </a:lnTo>
                  <a:lnTo>
                    <a:pt x="2528" y="2300"/>
                  </a:lnTo>
                  <a:lnTo>
                    <a:pt x="2481" y="2385"/>
                  </a:lnTo>
                  <a:cubicBezTo>
                    <a:pt x="2467" y="2416"/>
                    <a:pt x="2443" y="2437"/>
                    <a:pt x="2426" y="2464"/>
                  </a:cubicBezTo>
                  <a:lnTo>
                    <a:pt x="2300" y="2610"/>
                  </a:lnTo>
                  <a:lnTo>
                    <a:pt x="2177" y="2761"/>
                  </a:lnTo>
                  <a:cubicBezTo>
                    <a:pt x="2156" y="2785"/>
                    <a:pt x="2136" y="2812"/>
                    <a:pt x="2112" y="2829"/>
                  </a:cubicBezTo>
                  <a:lnTo>
                    <a:pt x="2037" y="2891"/>
                  </a:lnTo>
                  <a:lnTo>
                    <a:pt x="1934" y="2975"/>
                  </a:lnTo>
                  <a:lnTo>
                    <a:pt x="2129" y="2471"/>
                  </a:lnTo>
                  <a:lnTo>
                    <a:pt x="2259" y="2147"/>
                  </a:lnTo>
                  <a:lnTo>
                    <a:pt x="2024" y="2406"/>
                  </a:lnTo>
                  <a:lnTo>
                    <a:pt x="1815" y="2642"/>
                  </a:lnTo>
                  <a:cubicBezTo>
                    <a:pt x="1781" y="2682"/>
                    <a:pt x="1740" y="2717"/>
                    <a:pt x="1703" y="2750"/>
                  </a:cubicBezTo>
                  <a:lnTo>
                    <a:pt x="1590" y="2860"/>
                  </a:lnTo>
                  <a:cubicBezTo>
                    <a:pt x="1518" y="2935"/>
                    <a:pt x="1433" y="2999"/>
                    <a:pt x="1351" y="3068"/>
                  </a:cubicBezTo>
                  <a:cubicBezTo>
                    <a:pt x="1273" y="3136"/>
                    <a:pt x="1188" y="3198"/>
                    <a:pt x="1102" y="3259"/>
                  </a:cubicBezTo>
                  <a:cubicBezTo>
                    <a:pt x="1016" y="3320"/>
                    <a:pt x="931" y="3382"/>
                    <a:pt x="843" y="3437"/>
                  </a:cubicBezTo>
                  <a:cubicBezTo>
                    <a:pt x="750" y="3491"/>
                    <a:pt x="665" y="3552"/>
                    <a:pt x="570" y="3601"/>
                  </a:cubicBezTo>
                  <a:lnTo>
                    <a:pt x="430" y="3675"/>
                  </a:lnTo>
                  <a:cubicBezTo>
                    <a:pt x="386" y="3700"/>
                    <a:pt x="337" y="3727"/>
                    <a:pt x="290" y="3747"/>
                  </a:cubicBezTo>
                  <a:lnTo>
                    <a:pt x="0" y="3877"/>
                  </a:lnTo>
                  <a:lnTo>
                    <a:pt x="300" y="3768"/>
                  </a:lnTo>
                  <a:cubicBezTo>
                    <a:pt x="351" y="3750"/>
                    <a:pt x="399" y="3727"/>
                    <a:pt x="447" y="3706"/>
                  </a:cubicBezTo>
                  <a:lnTo>
                    <a:pt x="591" y="3638"/>
                  </a:lnTo>
                  <a:cubicBezTo>
                    <a:pt x="689" y="3597"/>
                    <a:pt x="781" y="3539"/>
                    <a:pt x="873" y="3491"/>
                  </a:cubicBezTo>
                  <a:cubicBezTo>
                    <a:pt x="969" y="3440"/>
                    <a:pt x="1061" y="3385"/>
                    <a:pt x="1147" y="3324"/>
                  </a:cubicBezTo>
                  <a:cubicBezTo>
                    <a:pt x="1238" y="3266"/>
                    <a:pt x="1328" y="3208"/>
                    <a:pt x="1409" y="3139"/>
                  </a:cubicBezTo>
                  <a:cubicBezTo>
                    <a:pt x="1491" y="3071"/>
                    <a:pt x="1580" y="3013"/>
                    <a:pt x="1658" y="2938"/>
                  </a:cubicBezTo>
                  <a:lnTo>
                    <a:pt x="1778" y="2832"/>
                  </a:lnTo>
                  <a:cubicBezTo>
                    <a:pt x="1816" y="2797"/>
                    <a:pt x="1854" y="2766"/>
                    <a:pt x="1889" y="2729"/>
                  </a:cubicBezTo>
                  <a:lnTo>
                    <a:pt x="1889" y="2729"/>
                  </a:lnTo>
                  <a:lnTo>
                    <a:pt x="1709" y="3167"/>
                  </a:lnTo>
                  <a:lnTo>
                    <a:pt x="1610" y="3409"/>
                  </a:lnTo>
                  <a:lnTo>
                    <a:pt x="1812" y="3252"/>
                  </a:lnTo>
                  <a:lnTo>
                    <a:pt x="2129" y="2996"/>
                  </a:lnTo>
                  <a:lnTo>
                    <a:pt x="2211" y="2935"/>
                  </a:lnTo>
                  <a:cubicBezTo>
                    <a:pt x="2238" y="2914"/>
                    <a:pt x="2259" y="2887"/>
                    <a:pt x="2279" y="2860"/>
                  </a:cubicBezTo>
                  <a:lnTo>
                    <a:pt x="2413" y="2706"/>
                  </a:lnTo>
                  <a:lnTo>
                    <a:pt x="2545" y="2549"/>
                  </a:lnTo>
                  <a:cubicBezTo>
                    <a:pt x="2566" y="2525"/>
                    <a:pt x="2593" y="2501"/>
                    <a:pt x="2607" y="2471"/>
                  </a:cubicBezTo>
                  <a:lnTo>
                    <a:pt x="2617" y="2454"/>
                  </a:lnTo>
                  <a:lnTo>
                    <a:pt x="2613" y="2471"/>
                  </a:lnTo>
                  <a:lnTo>
                    <a:pt x="2569" y="2972"/>
                  </a:lnTo>
                  <a:lnTo>
                    <a:pt x="2549" y="3177"/>
                  </a:lnTo>
                  <a:lnTo>
                    <a:pt x="2682" y="3024"/>
                  </a:lnTo>
                  <a:lnTo>
                    <a:pt x="2818" y="2870"/>
                  </a:lnTo>
                  <a:cubicBezTo>
                    <a:pt x="2863" y="2815"/>
                    <a:pt x="2914" y="2768"/>
                    <a:pt x="2952" y="2710"/>
                  </a:cubicBezTo>
                  <a:lnTo>
                    <a:pt x="3061" y="2533"/>
                  </a:lnTo>
                  <a:cubicBezTo>
                    <a:pt x="3095" y="2474"/>
                    <a:pt x="3139" y="2416"/>
                    <a:pt x="3160" y="2352"/>
                  </a:cubicBezTo>
                  <a:cubicBezTo>
                    <a:pt x="3211" y="2226"/>
                    <a:pt x="3276" y="2103"/>
                    <a:pt x="3314" y="1972"/>
                  </a:cubicBezTo>
                  <a:cubicBezTo>
                    <a:pt x="3350" y="1840"/>
                    <a:pt x="3402" y="1714"/>
                    <a:pt x="3426" y="1580"/>
                  </a:cubicBezTo>
                  <a:cubicBezTo>
                    <a:pt x="3453" y="1447"/>
                    <a:pt x="3487" y="1317"/>
                    <a:pt x="3508" y="1181"/>
                  </a:cubicBezTo>
                  <a:cubicBezTo>
                    <a:pt x="3528" y="1048"/>
                    <a:pt x="3549" y="915"/>
                    <a:pt x="3566" y="782"/>
                  </a:cubicBezTo>
                  <a:cubicBezTo>
                    <a:pt x="3580" y="649"/>
                    <a:pt x="3600" y="516"/>
                    <a:pt x="3607" y="379"/>
                  </a:cubicBezTo>
                  <a:cubicBezTo>
                    <a:pt x="3610" y="311"/>
                    <a:pt x="3610" y="243"/>
                    <a:pt x="3590" y="174"/>
                  </a:cubicBezTo>
                  <a:cubicBezTo>
                    <a:pt x="3580" y="106"/>
                    <a:pt x="3539" y="48"/>
                    <a:pt x="3494" y="0"/>
                  </a:cubicBezTo>
                  <a:close/>
                </a:path>
              </a:pathLst>
            </a:custGeom>
            <a:solidFill>
              <a:srgbClr val="2500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20;p53">
              <a:extLst>
                <a:ext uri="{FF2B5EF4-FFF2-40B4-BE49-F238E27FC236}">
                  <a16:creationId xmlns:a16="http://schemas.microsoft.com/office/drawing/2014/main" id="{CE44569F-2CB7-0563-5C86-BA09EC2A4CAD}"/>
                </a:ext>
              </a:extLst>
            </p:cNvPr>
            <p:cNvSpPr/>
            <p:nvPr/>
          </p:nvSpPr>
          <p:spPr>
            <a:xfrm flipH="1">
              <a:off x="7163711" y="2265112"/>
              <a:ext cx="46544" cy="60607"/>
            </a:xfrm>
            <a:custGeom>
              <a:avLst/>
              <a:gdLst/>
              <a:ahLst/>
              <a:cxnLst/>
              <a:rect l="l" t="t" r="r" b="b"/>
              <a:pathLst>
                <a:path w="609" h="793" extrusionOk="0">
                  <a:moveTo>
                    <a:pt x="1" y="1"/>
                  </a:moveTo>
                  <a:lnTo>
                    <a:pt x="124" y="622"/>
                  </a:lnTo>
                  <a:lnTo>
                    <a:pt x="578" y="544"/>
                  </a:lnTo>
                  <a:lnTo>
                    <a:pt x="594" y="793"/>
                  </a:lnTo>
                  <a:lnTo>
                    <a:pt x="608" y="793"/>
                  </a:lnTo>
                  <a:lnTo>
                    <a:pt x="588" y="526"/>
                  </a:lnTo>
                  <a:lnTo>
                    <a:pt x="131" y="605"/>
                  </a:lnTo>
                  <a:lnTo>
                    <a:pt x="15" y="1"/>
                  </a:lnTo>
                  <a:close/>
                </a:path>
              </a:pathLst>
            </a:custGeom>
            <a:solidFill>
              <a:srgbClr val="DA9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21;p53">
              <a:extLst>
                <a:ext uri="{FF2B5EF4-FFF2-40B4-BE49-F238E27FC236}">
                  <a16:creationId xmlns:a16="http://schemas.microsoft.com/office/drawing/2014/main" id="{34F168EE-7C33-FFAA-E38A-1E8DECB9F239}"/>
                </a:ext>
              </a:extLst>
            </p:cNvPr>
            <p:cNvSpPr/>
            <p:nvPr/>
          </p:nvSpPr>
          <p:spPr>
            <a:xfrm flipH="1">
              <a:off x="7103180" y="2270844"/>
              <a:ext cx="44939" cy="62441"/>
            </a:xfrm>
            <a:custGeom>
              <a:avLst/>
              <a:gdLst/>
              <a:ahLst/>
              <a:cxnLst/>
              <a:rect l="l" t="t" r="r" b="b"/>
              <a:pathLst>
                <a:path w="588" h="817" extrusionOk="0">
                  <a:moveTo>
                    <a:pt x="11" y="1"/>
                  </a:moveTo>
                  <a:lnTo>
                    <a:pt x="0" y="7"/>
                  </a:lnTo>
                  <a:lnTo>
                    <a:pt x="198" y="527"/>
                  </a:lnTo>
                  <a:lnTo>
                    <a:pt x="573" y="527"/>
                  </a:lnTo>
                  <a:lnTo>
                    <a:pt x="532" y="813"/>
                  </a:lnTo>
                  <a:lnTo>
                    <a:pt x="546" y="817"/>
                  </a:lnTo>
                  <a:lnTo>
                    <a:pt x="587" y="513"/>
                  </a:lnTo>
                  <a:lnTo>
                    <a:pt x="208" y="513"/>
                  </a:lnTo>
                  <a:lnTo>
                    <a:pt x="11" y="1"/>
                  </a:lnTo>
                  <a:close/>
                </a:path>
              </a:pathLst>
            </a:custGeom>
            <a:solidFill>
              <a:srgbClr val="DA9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22;p53">
              <a:extLst>
                <a:ext uri="{FF2B5EF4-FFF2-40B4-BE49-F238E27FC236}">
                  <a16:creationId xmlns:a16="http://schemas.microsoft.com/office/drawing/2014/main" id="{DC9839FE-B779-C501-BA05-52FD4802A151}"/>
                </a:ext>
              </a:extLst>
            </p:cNvPr>
            <p:cNvSpPr/>
            <p:nvPr/>
          </p:nvSpPr>
          <p:spPr>
            <a:xfrm flipH="1">
              <a:off x="7078952" y="2309975"/>
              <a:ext cx="25145" cy="22011"/>
            </a:xfrm>
            <a:custGeom>
              <a:avLst/>
              <a:gdLst/>
              <a:ahLst/>
              <a:cxnLst/>
              <a:rect l="l" t="t" r="r" b="b"/>
              <a:pathLst>
                <a:path w="329" h="288" extrusionOk="0">
                  <a:moveTo>
                    <a:pt x="4" y="1"/>
                  </a:moveTo>
                  <a:lnTo>
                    <a:pt x="1" y="15"/>
                  </a:lnTo>
                  <a:lnTo>
                    <a:pt x="311" y="89"/>
                  </a:lnTo>
                  <a:lnTo>
                    <a:pt x="233" y="281"/>
                  </a:lnTo>
                  <a:lnTo>
                    <a:pt x="246" y="287"/>
                  </a:lnTo>
                  <a:lnTo>
                    <a:pt x="328" y="83"/>
                  </a:lnTo>
                  <a:lnTo>
                    <a:pt x="4" y="1"/>
                  </a:lnTo>
                  <a:close/>
                </a:path>
              </a:pathLst>
            </a:custGeom>
            <a:solidFill>
              <a:srgbClr val="DA9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23;p53">
              <a:extLst>
                <a:ext uri="{FF2B5EF4-FFF2-40B4-BE49-F238E27FC236}">
                  <a16:creationId xmlns:a16="http://schemas.microsoft.com/office/drawing/2014/main" id="{72E364AD-6083-465B-5552-29BC86B277F1}"/>
                </a:ext>
              </a:extLst>
            </p:cNvPr>
            <p:cNvSpPr/>
            <p:nvPr/>
          </p:nvSpPr>
          <p:spPr>
            <a:xfrm flipH="1">
              <a:off x="7141012" y="2305313"/>
              <a:ext cx="24839" cy="18878"/>
            </a:xfrm>
            <a:custGeom>
              <a:avLst/>
              <a:gdLst/>
              <a:ahLst/>
              <a:cxnLst/>
              <a:rect l="l" t="t" r="r" b="b"/>
              <a:pathLst>
                <a:path w="325" h="247" extrusionOk="0">
                  <a:moveTo>
                    <a:pt x="0" y="0"/>
                  </a:moveTo>
                  <a:lnTo>
                    <a:pt x="0" y="14"/>
                  </a:lnTo>
                  <a:lnTo>
                    <a:pt x="311" y="14"/>
                  </a:lnTo>
                  <a:lnTo>
                    <a:pt x="290" y="246"/>
                  </a:lnTo>
                  <a:lnTo>
                    <a:pt x="304" y="246"/>
                  </a:lnTo>
                  <a:lnTo>
                    <a:pt x="325" y="0"/>
                  </a:lnTo>
                  <a:close/>
                </a:path>
              </a:pathLst>
            </a:custGeom>
            <a:solidFill>
              <a:srgbClr val="DA9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24;p53">
              <a:extLst>
                <a:ext uri="{FF2B5EF4-FFF2-40B4-BE49-F238E27FC236}">
                  <a16:creationId xmlns:a16="http://schemas.microsoft.com/office/drawing/2014/main" id="{74EE4FF7-2110-03E7-3C68-B38FA46C7946}"/>
                </a:ext>
              </a:extLst>
            </p:cNvPr>
            <p:cNvSpPr/>
            <p:nvPr/>
          </p:nvSpPr>
          <p:spPr>
            <a:xfrm flipH="1">
              <a:off x="7738226" y="1999676"/>
              <a:ext cx="235091" cy="228289"/>
            </a:xfrm>
            <a:custGeom>
              <a:avLst/>
              <a:gdLst/>
              <a:ahLst/>
              <a:cxnLst/>
              <a:rect l="l" t="t" r="r" b="b"/>
              <a:pathLst>
                <a:path w="3076" h="2987" extrusionOk="0">
                  <a:moveTo>
                    <a:pt x="2809" y="0"/>
                  </a:moveTo>
                  <a:lnTo>
                    <a:pt x="1" y="993"/>
                  </a:lnTo>
                  <a:lnTo>
                    <a:pt x="997" y="1733"/>
                  </a:lnTo>
                  <a:lnTo>
                    <a:pt x="444" y="2986"/>
                  </a:lnTo>
                  <a:lnTo>
                    <a:pt x="3075" y="2286"/>
                  </a:lnTo>
                  <a:lnTo>
                    <a:pt x="2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625;p53">
            <a:extLst>
              <a:ext uri="{FF2B5EF4-FFF2-40B4-BE49-F238E27FC236}">
                <a16:creationId xmlns:a16="http://schemas.microsoft.com/office/drawing/2014/main" id="{9289A053-2F85-7FB9-3D32-D11D87DB430A}"/>
              </a:ext>
            </a:extLst>
          </p:cNvPr>
          <p:cNvSpPr txBox="1">
            <a:spLocks/>
          </p:cNvSpPr>
          <p:nvPr/>
        </p:nvSpPr>
        <p:spPr>
          <a:xfrm>
            <a:off x="1590059" y="1923248"/>
            <a:ext cx="4156200" cy="102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4800"/>
              <a:buFont typeface="Roboto Condensed"/>
              <a:buNone/>
              <a:defRPr sz="65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3F3F3"/>
              </a:buClr>
              <a:buSzPts val="4800"/>
              <a:buFont typeface="Roboto Condensed"/>
              <a:buNone/>
              <a:defRPr sz="4800" b="1" i="0" u="none" strike="noStrike" cap="none">
                <a:solidFill>
                  <a:srgbClr val="F3F3F3"/>
                </a:solidFill>
                <a:latin typeface="Roboto Condensed"/>
                <a:ea typeface="Roboto Condensed"/>
                <a:cs typeface="Roboto Condensed"/>
                <a:sym typeface="Roboto Condensed"/>
              </a:defRPr>
            </a:lvl9pPr>
          </a:lstStyle>
          <a:p>
            <a:r>
              <a:rPr lang="en-US" dirty="0"/>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p:nvPr/>
        </p:nvSpPr>
        <p:spPr>
          <a:xfrm>
            <a:off x="3525450" y="12453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6163100" y="12453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773050" y="30435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3525450" y="30435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163100" y="30435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773050" y="1245325"/>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txBox="1">
            <a:spLocks noGrp="1"/>
          </p:cNvSpPr>
          <p:nvPr>
            <p:ph type="title"/>
          </p:nvPr>
        </p:nvSpPr>
        <p:spPr>
          <a:xfrm>
            <a:off x="762474" y="1048365"/>
            <a:ext cx="793126" cy="8592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01</a:t>
            </a:r>
            <a:endParaRPr dirty="0">
              <a:solidFill>
                <a:schemeClr val="accent2"/>
              </a:solidFill>
            </a:endParaRPr>
          </a:p>
        </p:txBody>
      </p:sp>
      <p:sp>
        <p:nvSpPr>
          <p:cNvPr id="291" name="Google Shape;291;p36"/>
          <p:cNvSpPr txBox="1">
            <a:spLocks noGrp="1"/>
          </p:cNvSpPr>
          <p:nvPr>
            <p:ph type="title" idx="2"/>
          </p:nvPr>
        </p:nvSpPr>
        <p:spPr>
          <a:xfrm>
            <a:off x="3573008" y="1314250"/>
            <a:ext cx="5727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02</a:t>
            </a:r>
            <a:endParaRPr>
              <a:solidFill>
                <a:schemeClr val="accent2"/>
              </a:solidFill>
            </a:endParaRPr>
          </a:p>
        </p:txBody>
      </p:sp>
      <p:sp>
        <p:nvSpPr>
          <p:cNvPr id="293" name="Google Shape;293;p36"/>
          <p:cNvSpPr txBox="1">
            <a:spLocks noGrp="1"/>
          </p:cNvSpPr>
          <p:nvPr>
            <p:ph type="title" idx="4"/>
          </p:nvPr>
        </p:nvSpPr>
        <p:spPr>
          <a:xfrm>
            <a:off x="6210642" y="1314250"/>
            <a:ext cx="5727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03</a:t>
            </a:r>
            <a:endParaRPr>
              <a:solidFill>
                <a:schemeClr val="accent2"/>
              </a:solidFill>
            </a:endParaRPr>
          </a:p>
        </p:txBody>
      </p:sp>
      <p:sp>
        <p:nvSpPr>
          <p:cNvPr id="295" name="Google Shape;295;p36"/>
          <p:cNvSpPr txBox="1">
            <a:spLocks noGrp="1"/>
          </p:cNvSpPr>
          <p:nvPr>
            <p:ph type="title" idx="6"/>
          </p:nvPr>
        </p:nvSpPr>
        <p:spPr>
          <a:xfrm>
            <a:off x="762483" y="3106232"/>
            <a:ext cx="6678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04</a:t>
            </a:r>
            <a:endParaRPr>
              <a:solidFill>
                <a:schemeClr val="accent2"/>
              </a:solidFill>
            </a:endParaRPr>
          </a:p>
        </p:txBody>
      </p:sp>
      <p:sp>
        <p:nvSpPr>
          <p:cNvPr id="297" name="Google Shape;297;p36"/>
          <p:cNvSpPr txBox="1">
            <a:spLocks noGrp="1"/>
          </p:cNvSpPr>
          <p:nvPr>
            <p:ph type="title" idx="8"/>
          </p:nvPr>
        </p:nvSpPr>
        <p:spPr>
          <a:xfrm>
            <a:off x="3572996" y="3112473"/>
            <a:ext cx="5727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05</a:t>
            </a:r>
            <a:endParaRPr>
              <a:solidFill>
                <a:schemeClr val="accent2"/>
              </a:solidFill>
            </a:endParaRPr>
          </a:p>
        </p:txBody>
      </p:sp>
      <p:sp>
        <p:nvSpPr>
          <p:cNvPr id="299" name="Google Shape;299;p36"/>
          <p:cNvSpPr txBox="1">
            <a:spLocks noGrp="1"/>
          </p:cNvSpPr>
          <p:nvPr>
            <p:ph type="title" idx="13"/>
          </p:nvPr>
        </p:nvSpPr>
        <p:spPr>
          <a:xfrm>
            <a:off x="6203917" y="3112473"/>
            <a:ext cx="5727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06</a:t>
            </a:r>
            <a:endParaRPr>
              <a:solidFill>
                <a:schemeClr val="accent2"/>
              </a:solidFill>
            </a:endParaRPr>
          </a:p>
        </p:txBody>
      </p:sp>
      <p:sp>
        <p:nvSpPr>
          <p:cNvPr id="301" name="Google Shape;301;p36"/>
          <p:cNvSpPr txBox="1">
            <a:spLocks noGrp="1"/>
          </p:cNvSpPr>
          <p:nvPr>
            <p:ph type="title" idx="15"/>
          </p:nvPr>
        </p:nvSpPr>
        <p:spPr>
          <a:xfrm>
            <a:off x="720000" y="84663"/>
            <a:ext cx="7021227" cy="3323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a:t>
            </a:r>
            <a:r>
              <a:rPr lang="en" dirty="0">
                <a:solidFill>
                  <a:schemeClr val="dk2"/>
                </a:solidFill>
              </a:rPr>
              <a:t>CONTENTS</a:t>
            </a:r>
            <a:endParaRPr dirty="0">
              <a:solidFill>
                <a:schemeClr val="dk2"/>
              </a:solidFill>
            </a:endParaRPr>
          </a:p>
        </p:txBody>
      </p:sp>
      <p:sp>
        <p:nvSpPr>
          <p:cNvPr id="302" name="Google Shape;302;p36"/>
          <p:cNvSpPr txBox="1">
            <a:spLocks noGrp="1"/>
          </p:cNvSpPr>
          <p:nvPr>
            <p:ph type="subTitle" idx="17"/>
          </p:nvPr>
        </p:nvSpPr>
        <p:spPr>
          <a:xfrm>
            <a:off x="2924465" y="1926263"/>
            <a:ext cx="2909073" cy="8758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PROBLEM STATEMENT</a:t>
            </a:r>
          </a:p>
        </p:txBody>
      </p:sp>
      <p:sp>
        <p:nvSpPr>
          <p:cNvPr id="303" name="Google Shape;303;p36"/>
          <p:cNvSpPr txBox="1">
            <a:spLocks noGrp="1"/>
          </p:cNvSpPr>
          <p:nvPr>
            <p:ph type="subTitle" idx="18"/>
          </p:nvPr>
        </p:nvSpPr>
        <p:spPr>
          <a:xfrm>
            <a:off x="5579918" y="1976575"/>
            <a:ext cx="2504209" cy="5588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OBJECTIVES </a:t>
            </a:r>
            <a:endParaRPr dirty="0"/>
          </a:p>
        </p:txBody>
      </p:sp>
      <p:sp>
        <p:nvSpPr>
          <p:cNvPr id="304" name="Google Shape;304;p36"/>
          <p:cNvSpPr txBox="1">
            <a:spLocks noGrp="1"/>
          </p:cNvSpPr>
          <p:nvPr>
            <p:ph type="subTitle" idx="19"/>
          </p:nvPr>
        </p:nvSpPr>
        <p:spPr>
          <a:xfrm>
            <a:off x="0" y="3896592"/>
            <a:ext cx="3398901"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BUSINESS UNDERSTANDING</a:t>
            </a:r>
            <a:endParaRPr dirty="0"/>
          </a:p>
        </p:txBody>
      </p:sp>
      <p:sp>
        <p:nvSpPr>
          <p:cNvPr id="305" name="Google Shape;305;p36"/>
          <p:cNvSpPr txBox="1">
            <a:spLocks noGrp="1"/>
          </p:cNvSpPr>
          <p:nvPr>
            <p:ph type="subTitle" idx="20"/>
          </p:nvPr>
        </p:nvSpPr>
        <p:spPr>
          <a:xfrm>
            <a:off x="3179618" y="3310294"/>
            <a:ext cx="3408218" cy="11577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UNDERSTANDING</a:t>
            </a:r>
            <a:endParaRPr dirty="0"/>
          </a:p>
        </p:txBody>
      </p:sp>
      <p:sp>
        <p:nvSpPr>
          <p:cNvPr id="306" name="Google Shape;306;p36"/>
          <p:cNvSpPr txBox="1">
            <a:spLocks noGrp="1"/>
          </p:cNvSpPr>
          <p:nvPr>
            <p:ph type="subTitle" idx="21"/>
          </p:nvPr>
        </p:nvSpPr>
        <p:spPr>
          <a:xfrm>
            <a:off x="6092498" y="3774821"/>
            <a:ext cx="2500783" cy="6932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DATA ANALYSIS</a:t>
            </a:r>
            <a:endParaRPr dirty="0"/>
          </a:p>
        </p:txBody>
      </p:sp>
      <p:sp>
        <p:nvSpPr>
          <p:cNvPr id="3" name="Subtitle 2"/>
          <p:cNvSpPr>
            <a:spLocks noGrp="1"/>
          </p:cNvSpPr>
          <p:nvPr>
            <p:ph type="subTitle" idx="16"/>
          </p:nvPr>
        </p:nvSpPr>
        <p:spPr>
          <a:xfrm>
            <a:off x="322118" y="1756063"/>
            <a:ext cx="2456651" cy="979867"/>
          </a:xfrm>
        </p:spPr>
        <p:txBody>
          <a:bodyPr/>
          <a:lstStyle/>
          <a:p>
            <a:r>
              <a:rPr lang="en-US" dirty="0" smtClean="0"/>
              <a:t>BUSINESS OVERVIEW</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35"/>
        <p:cNvGrpSpPr/>
        <p:nvPr/>
      </p:nvGrpSpPr>
      <p:grpSpPr>
        <a:xfrm>
          <a:off x="0" y="0"/>
          <a:ext cx="0" cy="0"/>
          <a:chOff x="0" y="0"/>
          <a:chExt cx="0" cy="0"/>
        </a:xfrm>
      </p:grpSpPr>
      <p:grpSp>
        <p:nvGrpSpPr>
          <p:cNvPr id="684" name="Google Shape;684;p35"/>
          <p:cNvGrpSpPr/>
          <p:nvPr/>
        </p:nvGrpSpPr>
        <p:grpSpPr>
          <a:xfrm>
            <a:off x="1443879" y="133600"/>
            <a:ext cx="5991225" cy="623731"/>
            <a:chOff x="1576400" y="341325"/>
            <a:chExt cx="5991225" cy="623731"/>
          </a:xfrm>
        </p:grpSpPr>
        <p:sp>
          <p:nvSpPr>
            <p:cNvPr id="685" name="Google Shape;685;p35"/>
            <p:cNvSpPr/>
            <p:nvPr/>
          </p:nvSpPr>
          <p:spPr>
            <a:xfrm>
              <a:off x="1576400" y="341325"/>
              <a:ext cx="5991225" cy="623731"/>
            </a:xfrm>
            <a:custGeom>
              <a:avLst/>
              <a:gdLst/>
              <a:ahLst/>
              <a:cxnLst/>
              <a:rect l="l" t="t" r="r" b="b"/>
              <a:pathLst>
                <a:path w="239649" h="27870" extrusionOk="0">
                  <a:moveTo>
                    <a:pt x="0" y="572"/>
                  </a:moveTo>
                  <a:lnTo>
                    <a:pt x="381" y="27870"/>
                  </a:lnTo>
                  <a:lnTo>
                    <a:pt x="239649" y="27813"/>
                  </a:lnTo>
                  <a:lnTo>
                    <a:pt x="239649" y="0"/>
                  </a:lnTo>
                  <a:close/>
                </a:path>
              </a:pathLst>
            </a:custGeom>
            <a:solidFill>
              <a:schemeClr val="dk1"/>
            </a:solidFill>
            <a:ln>
              <a:noFill/>
            </a:ln>
          </p:spPr>
          <p:txBody>
            <a:bodyPr/>
            <a:lstStyle/>
            <a:p>
              <a:endParaRPr lang="en-KE"/>
            </a:p>
          </p:txBody>
        </p:sp>
        <p:sp>
          <p:nvSpPr>
            <p:cNvPr id="686" name="Google Shape;686;p35"/>
            <p:cNvSpPr/>
            <p:nvPr/>
          </p:nvSpPr>
          <p:spPr>
            <a:xfrm>
              <a:off x="1647838" y="418062"/>
              <a:ext cx="5848350" cy="494553"/>
            </a:xfrm>
            <a:custGeom>
              <a:avLst/>
              <a:gdLst/>
              <a:ahLst/>
              <a:cxnLst/>
              <a:rect l="l" t="t" r="r" b="b"/>
              <a:pathLst>
                <a:path w="233934" h="22098" extrusionOk="0">
                  <a:moveTo>
                    <a:pt x="0" y="0"/>
                  </a:moveTo>
                  <a:lnTo>
                    <a:pt x="381" y="22098"/>
                  </a:lnTo>
                  <a:lnTo>
                    <a:pt x="233934" y="20193"/>
                  </a:lnTo>
                  <a:lnTo>
                    <a:pt x="233934" y="381"/>
                  </a:lnTo>
                  <a:close/>
                </a:path>
              </a:pathLst>
            </a:custGeom>
            <a:solidFill>
              <a:schemeClr val="lt1"/>
            </a:solidFill>
            <a:ln>
              <a:noFill/>
            </a:ln>
          </p:spPr>
          <p:txBody>
            <a:bodyPr/>
            <a:lstStyle/>
            <a:p>
              <a:pPr algn="ctr"/>
              <a:r>
                <a:rPr lang="en-US"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OVERVIEW</a:t>
              </a:r>
              <a:endParaRPr lang="en-KE"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87" name="Google Shape;687;p35"/>
            <p:cNvSpPr/>
            <p:nvPr/>
          </p:nvSpPr>
          <p:spPr>
            <a:xfrm>
              <a:off x="1920625" y="616525"/>
              <a:ext cx="87600" cy="8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7135800" y="616525"/>
              <a:ext cx="87600" cy="8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35"/>
          <p:cNvSpPr txBox="1">
            <a:spLocks noGrp="1"/>
          </p:cNvSpPr>
          <p:nvPr>
            <p:ph type="title"/>
          </p:nvPr>
        </p:nvSpPr>
        <p:spPr>
          <a:xfrm>
            <a:off x="3379501" y="1300502"/>
            <a:ext cx="5411208" cy="28766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latin typeface="Calibri" panose="020F0502020204030204" pitchFamily="34" charset="0"/>
                <a:cs typeface="Calibri" panose="020F0502020204030204" pitchFamily="34" charset="0"/>
              </a:rPr>
              <a:t>In the project, we will be working on </a:t>
            </a:r>
            <a:r>
              <a:rPr lang="en-US" sz="1800" dirty="0" smtClean="0">
                <a:latin typeface="Calibri" panose="020F0502020204030204" pitchFamily="34" charset="0"/>
                <a:cs typeface="Calibri" panose="020F0502020204030204" pitchFamily="34" charset="0"/>
              </a:rPr>
              <a:t>loan approval </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analysis for stakeholders in the </a:t>
            </a:r>
            <a:r>
              <a:rPr lang="en-US" sz="1800" dirty="0" smtClean="0">
                <a:latin typeface="Calibri" panose="020F0502020204030204" pitchFamily="34" charset="0"/>
                <a:cs typeface="Calibri" panose="020F0502020204030204" pitchFamily="34" charset="0"/>
              </a:rPr>
              <a:t>financial sector. </a:t>
            </a:r>
            <a:r>
              <a:rPr lang="en-US" sz="1800" dirty="0">
                <a:latin typeface="Calibri" panose="020F0502020204030204" pitchFamily="34" charset="0"/>
                <a:cs typeface="Calibri" panose="020F0502020204030204" pitchFamily="34" charset="0"/>
              </a:rPr>
              <a:t>The stakeholder is the </a:t>
            </a:r>
            <a:r>
              <a:rPr lang="en-US" sz="1800" dirty="0" smtClean="0">
                <a:latin typeface="Calibri" panose="020F0502020204030204" pitchFamily="34" charset="0"/>
                <a:cs typeface="Calibri" panose="020F0502020204030204" pitchFamily="34" charset="0"/>
              </a:rPr>
              <a:t>financial institutions, and loan borrowers, who are in the business of loans. Borrowers can use this information to improve their credit worthiness to help them access loans. Financial Institutions can use the information to identify factors that can help them pick out credit worthy applicants.</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helps prospective </a:t>
            </a:r>
            <a:r>
              <a:rPr lang="en-US" sz="1800" dirty="0" smtClean="0">
                <a:latin typeface="Calibri" panose="020F0502020204030204" pitchFamily="34" charset="0"/>
                <a:cs typeface="Calibri" panose="020F0502020204030204" pitchFamily="34" charset="0"/>
              </a:rPr>
              <a:t>homeowners</a:t>
            </a:r>
            <a:endParaRPr sz="1800" dirty="0">
              <a:latin typeface="Calibri" panose="020F0502020204030204" pitchFamily="34" charset="0"/>
              <a:cs typeface="Calibri" panose="020F0502020204030204" pitchFamily="34" charset="0"/>
            </a:endParaRPr>
          </a:p>
        </p:txBody>
      </p:sp>
      <p:pic>
        <p:nvPicPr>
          <p:cNvPr id="56" name="Google Shape;1344;p63"/>
          <p:cNvPicPr preferRelativeResize="0"/>
          <p:nvPr/>
        </p:nvPicPr>
        <p:blipFill rotWithShape="1">
          <a:blip r:embed="rId3">
            <a:alphaModFix/>
          </a:blip>
          <a:srcRect/>
          <a:stretch/>
        </p:blipFill>
        <p:spPr>
          <a:xfrm>
            <a:off x="249382" y="1549885"/>
            <a:ext cx="2078182" cy="16920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9"/>
        <p:cNvGrpSpPr/>
        <p:nvPr/>
      </p:nvGrpSpPr>
      <p:grpSpPr>
        <a:xfrm>
          <a:off x="0" y="0"/>
          <a:ext cx="0" cy="0"/>
          <a:chOff x="0" y="0"/>
          <a:chExt cx="0" cy="0"/>
        </a:xfrm>
      </p:grpSpPr>
      <p:grpSp>
        <p:nvGrpSpPr>
          <p:cNvPr id="4" name="Google Shape;1659;p54">
            <a:extLst>
              <a:ext uri="{FF2B5EF4-FFF2-40B4-BE49-F238E27FC236}">
                <a16:creationId xmlns:a16="http://schemas.microsoft.com/office/drawing/2014/main" id="{7F2D0582-C7CE-15DA-A557-A6F695D8290A}"/>
              </a:ext>
            </a:extLst>
          </p:cNvPr>
          <p:cNvGrpSpPr/>
          <p:nvPr/>
        </p:nvGrpSpPr>
        <p:grpSpPr>
          <a:xfrm>
            <a:off x="265139" y="1832984"/>
            <a:ext cx="3116653" cy="2141146"/>
            <a:chOff x="1210875" y="238050"/>
            <a:chExt cx="2431073" cy="1577299"/>
          </a:xfrm>
        </p:grpSpPr>
        <p:sp>
          <p:nvSpPr>
            <p:cNvPr id="5" name="Google Shape;1660;p54">
              <a:extLst>
                <a:ext uri="{FF2B5EF4-FFF2-40B4-BE49-F238E27FC236}">
                  <a16:creationId xmlns:a16="http://schemas.microsoft.com/office/drawing/2014/main" id="{35C8B16D-2C69-A65A-44D3-EB3A236035C8}"/>
                </a:ext>
              </a:extLst>
            </p:cNvPr>
            <p:cNvSpPr/>
            <p:nvPr/>
          </p:nvSpPr>
          <p:spPr>
            <a:xfrm>
              <a:off x="2500951" y="238050"/>
              <a:ext cx="407632" cy="456625"/>
            </a:xfrm>
            <a:custGeom>
              <a:avLst/>
              <a:gdLst/>
              <a:ahLst/>
              <a:cxnLst/>
              <a:rect l="l" t="t" r="r" b="b"/>
              <a:pathLst>
                <a:path w="13013" h="14577" extrusionOk="0">
                  <a:moveTo>
                    <a:pt x="6597" y="1"/>
                  </a:moveTo>
                  <a:cubicBezTo>
                    <a:pt x="5561" y="1"/>
                    <a:pt x="4307" y="938"/>
                    <a:pt x="4307" y="938"/>
                  </a:cubicBezTo>
                  <a:cubicBezTo>
                    <a:pt x="4307" y="938"/>
                    <a:pt x="3994" y="1011"/>
                    <a:pt x="3350" y="1583"/>
                  </a:cubicBezTo>
                  <a:cubicBezTo>
                    <a:pt x="3228" y="2447"/>
                    <a:pt x="2848" y="5004"/>
                    <a:pt x="2848" y="5004"/>
                  </a:cubicBezTo>
                  <a:cubicBezTo>
                    <a:pt x="2486" y="6155"/>
                    <a:pt x="2558" y="6034"/>
                    <a:pt x="1554" y="8165"/>
                  </a:cubicBezTo>
                  <a:cubicBezTo>
                    <a:pt x="551" y="10293"/>
                    <a:pt x="0" y="13426"/>
                    <a:pt x="0" y="13426"/>
                  </a:cubicBezTo>
                  <a:lnTo>
                    <a:pt x="2414" y="14143"/>
                  </a:lnTo>
                  <a:lnTo>
                    <a:pt x="2535" y="12876"/>
                  </a:lnTo>
                  <a:lnTo>
                    <a:pt x="2678" y="14121"/>
                  </a:lnTo>
                  <a:cubicBezTo>
                    <a:pt x="3301" y="14264"/>
                    <a:pt x="8781" y="14577"/>
                    <a:pt x="8781" y="14577"/>
                  </a:cubicBezTo>
                  <a:lnTo>
                    <a:pt x="10908" y="14286"/>
                  </a:lnTo>
                  <a:lnTo>
                    <a:pt x="11100" y="13404"/>
                  </a:lnTo>
                  <a:lnTo>
                    <a:pt x="11172" y="14286"/>
                  </a:lnTo>
                  <a:cubicBezTo>
                    <a:pt x="11172" y="14286"/>
                    <a:pt x="11507" y="14241"/>
                    <a:pt x="12175" y="14241"/>
                  </a:cubicBezTo>
                  <a:cubicBezTo>
                    <a:pt x="13013" y="9934"/>
                    <a:pt x="10527" y="6491"/>
                    <a:pt x="9328" y="5438"/>
                  </a:cubicBezTo>
                  <a:cubicBezTo>
                    <a:pt x="8132" y="4382"/>
                    <a:pt x="7057" y="1727"/>
                    <a:pt x="6985" y="52"/>
                  </a:cubicBezTo>
                  <a:cubicBezTo>
                    <a:pt x="6861" y="16"/>
                    <a:pt x="6731" y="1"/>
                    <a:pt x="6597" y="1"/>
                  </a:cubicBezTo>
                  <a:close/>
                </a:path>
              </a:pathLst>
            </a:custGeom>
            <a:solidFill>
              <a:srgbClr val="C55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61;p54">
              <a:extLst>
                <a:ext uri="{FF2B5EF4-FFF2-40B4-BE49-F238E27FC236}">
                  <a16:creationId xmlns:a16="http://schemas.microsoft.com/office/drawing/2014/main" id="{4E45D041-707F-6BF6-4148-9AC50EB51BE7}"/>
                </a:ext>
              </a:extLst>
            </p:cNvPr>
            <p:cNvSpPr/>
            <p:nvPr/>
          </p:nvSpPr>
          <p:spPr>
            <a:xfrm>
              <a:off x="2500951" y="238050"/>
              <a:ext cx="407632" cy="456625"/>
            </a:xfrm>
            <a:custGeom>
              <a:avLst/>
              <a:gdLst/>
              <a:ahLst/>
              <a:cxnLst/>
              <a:rect l="l" t="t" r="r" b="b"/>
              <a:pathLst>
                <a:path w="13013" h="14577" extrusionOk="0">
                  <a:moveTo>
                    <a:pt x="6597" y="1"/>
                  </a:moveTo>
                  <a:cubicBezTo>
                    <a:pt x="5561" y="1"/>
                    <a:pt x="4307" y="938"/>
                    <a:pt x="4307" y="938"/>
                  </a:cubicBezTo>
                  <a:cubicBezTo>
                    <a:pt x="4307" y="938"/>
                    <a:pt x="3994" y="1011"/>
                    <a:pt x="3350" y="1583"/>
                  </a:cubicBezTo>
                  <a:cubicBezTo>
                    <a:pt x="3228" y="2447"/>
                    <a:pt x="2848" y="5004"/>
                    <a:pt x="2848" y="5004"/>
                  </a:cubicBezTo>
                  <a:cubicBezTo>
                    <a:pt x="2486" y="6155"/>
                    <a:pt x="2558" y="6034"/>
                    <a:pt x="1554" y="8165"/>
                  </a:cubicBezTo>
                  <a:cubicBezTo>
                    <a:pt x="551" y="10293"/>
                    <a:pt x="0" y="13426"/>
                    <a:pt x="0" y="13426"/>
                  </a:cubicBezTo>
                  <a:lnTo>
                    <a:pt x="2414" y="14143"/>
                  </a:lnTo>
                  <a:lnTo>
                    <a:pt x="2535" y="12876"/>
                  </a:lnTo>
                  <a:lnTo>
                    <a:pt x="2678" y="14121"/>
                  </a:lnTo>
                  <a:cubicBezTo>
                    <a:pt x="3301" y="14264"/>
                    <a:pt x="8781" y="14577"/>
                    <a:pt x="8781" y="14577"/>
                  </a:cubicBezTo>
                  <a:lnTo>
                    <a:pt x="10908" y="14286"/>
                  </a:lnTo>
                  <a:lnTo>
                    <a:pt x="11100" y="13404"/>
                  </a:lnTo>
                  <a:lnTo>
                    <a:pt x="11172" y="14286"/>
                  </a:lnTo>
                  <a:cubicBezTo>
                    <a:pt x="11172" y="14286"/>
                    <a:pt x="11507" y="14241"/>
                    <a:pt x="12175" y="14241"/>
                  </a:cubicBezTo>
                  <a:cubicBezTo>
                    <a:pt x="13013" y="9934"/>
                    <a:pt x="10527" y="6491"/>
                    <a:pt x="9328" y="5438"/>
                  </a:cubicBezTo>
                  <a:cubicBezTo>
                    <a:pt x="8132" y="4382"/>
                    <a:pt x="7057" y="1727"/>
                    <a:pt x="6985" y="52"/>
                  </a:cubicBezTo>
                  <a:cubicBezTo>
                    <a:pt x="6861" y="16"/>
                    <a:pt x="6731" y="1"/>
                    <a:pt x="65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62;p54">
              <a:extLst>
                <a:ext uri="{FF2B5EF4-FFF2-40B4-BE49-F238E27FC236}">
                  <a16:creationId xmlns:a16="http://schemas.microsoft.com/office/drawing/2014/main" id="{5ACCF436-543B-25E4-D03D-70C88F2A2958}"/>
                </a:ext>
              </a:extLst>
            </p:cNvPr>
            <p:cNvSpPr/>
            <p:nvPr/>
          </p:nvSpPr>
          <p:spPr>
            <a:xfrm>
              <a:off x="2757444" y="1681214"/>
              <a:ext cx="181967" cy="96669"/>
            </a:xfrm>
            <a:custGeom>
              <a:avLst/>
              <a:gdLst/>
              <a:ahLst/>
              <a:cxnLst/>
              <a:rect l="l" t="t" r="r" b="b"/>
              <a:pathLst>
                <a:path w="5809" h="3086" extrusionOk="0">
                  <a:moveTo>
                    <a:pt x="4330" y="1"/>
                  </a:moveTo>
                  <a:lnTo>
                    <a:pt x="1660" y="2238"/>
                  </a:lnTo>
                  <a:lnTo>
                    <a:pt x="1" y="3086"/>
                  </a:lnTo>
                  <a:lnTo>
                    <a:pt x="3357" y="3086"/>
                  </a:lnTo>
                  <a:lnTo>
                    <a:pt x="4794" y="1944"/>
                  </a:lnTo>
                  <a:lnTo>
                    <a:pt x="5311" y="3011"/>
                  </a:lnTo>
                  <a:cubicBezTo>
                    <a:pt x="5311" y="3011"/>
                    <a:pt x="5809" y="1340"/>
                    <a:pt x="5025" y="405"/>
                  </a:cubicBezTo>
                  <a:lnTo>
                    <a:pt x="43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3;p54">
              <a:extLst>
                <a:ext uri="{FF2B5EF4-FFF2-40B4-BE49-F238E27FC236}">
                  <a16:creationId xmlns:a16="http://schemas.microsoft.com/office/drawing/2014/main" id="{917FAD54-937D-D94F-F9A0-B5BD62FDD889}"/>
                </a:ext>
              </a:extLst>
            </p:cNvPr>
            <p:cNvSpPr/>
            <p:nvPr/>
          </p:nvSpPr>
          <p:spPr>
            <a:xfrm>
              <a:off x="2452491" y="1670344"/>
              <a:ext cx="174668" cy="92565"/>
            </a:xfrm>
            <a:custGeom>
              <a:avLst/>
              <a:gdLst/>
              <a:ahLst/>
              <a:cxnLst/>
              <a:rect l="l" t="t" r="r" b="b"/>
              <a:pathLst>
                <a:path w="5576" h="2955" extrusionOk="0">
                  <a:moveTo>
                    <a:pt x="4399" y="0"/>
                  </a:moveTo>
                  <a:cubicBezTo>
                    <a:pt x="4164" y="38"/>
                    <a:pt x="0" y="2354"/>
                    <a:pt x="0" y="2354"/>
                  </a:cubicBezTo>
                  <a:lnTo>
                    <a:pt x="3055" y="2291"/>
                  </a:lnTo>
                  <a:cubicBezTo>
                    <a:pt x="3055" y="2291"/>
                    <a:pt x="4354" y="1497"/>
                    <a:pt x="4458" y="1497"/>
                  </a:cubicBezTo>
                  <a:cubicBezTo>
                    <a:pt x="4466" y="1497"/>
                    <a:pt x="4467" y="1502"/>
                    <a:pt x="4459" y="1513"/>
                  </a:cubicBezTo>
                  <a:cubicBezTo>
                    <a:pt x="4350" y="1661"/>
                    <a:pt x="4829" y="2954"/>
                    <a:pt x="4829" y="2954"/>
                  </a:cubicBezTo>
                  <a:cubicBezTo>
                    <a:pt x="4829" y="2954"/>
                    <a:pt x="5576" y="1366"/>
                    <a:pt x="5036" y="461"/>
                  </a:cubicBezTo>
                  <a:lnTo>
                    <a:pt x="4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4;p54">
              <a:extLst>
                <a:ext uri="{FF2B5EF4-FFF2-40B4-BE49-F238E27FC236}">
                  <a16:creationId xmlns:a16="http://schemas.microsoft.com/office/drawing/2014/main" id="{A91EC158-E87C-76B6-906A-1E036BB7E978}"/>
                </a:ext>
              </a:extLst>
            </p:cNvPr>
            <p:cNvSpPr/>
            <p:nvPr/>
          </p:nvSpPr>
          <p:spPr>
            <a:xfrm>
              <a:off x="2590260" y="900928"/>
              <a:ext cx="389934" cy="792961"/>
            </a:xfrm>
            <a:custGeom>
              <a:avLst/>
              <a:gdLst/>
              <a:ahLst/>
              <a:cxnLst/>
              <a:rect l="l" t="t" r="r" b="b"/>
              <a:pathLst>
                <a:path w="12448" h="25314" extrusionOk="0">
                  <a:moveTo>
                    <a:pt x="4452" y="1"/>
                  </a:moveTo>
                  <a:cubicBezTo>
                    <a:pt x="3554" y="1"/>
                    <a:pt x="2710" y="280"/>
                    <a:pt x="2275" y="1155"/>
                  </a:cubicBezTo>
                  <a:cubicBezTo>
                    <a:pt x="962" y="4324"/>
                    <a:pt x="1" y="24562"/>
                    <a:pt x="1" y="24562"/>
                  </a:cubicBezTo>
                  <a:lnTo>
                    <a:pt x="638" y="25023"/>
                  </a:lnTo>
                  <a:cubicBezTo>
                    <a:pt x="638" y="25023"/>
                    <a:pt x="1970" y="23114"/>
                    <a:pt x="2894" y="19641"/>
                  </a:cubicBezTo>
                  <a:cubicBezTo>
                    <a:pt x="3822" y="16167"/>
                    <a:pt x="2373" y="15529"/>
                    <a:pt x="2373" y="15529"/>
                  </a:cubicBezTo>
                  <a:lnTo>
                    <a:pt x="4863" y="3083"/>
                  </a:lnTo>
                  <a:lnTo>
                    <a:pt x="9667" y="24910"/>
                  </a:lnTo>
                  <a:cubicBezTo>
                    <a:pt x="9667" y="24910"/>
                    <a:pt x="9901" y="24910"/>
                    <a:pt x="10362" y="25314"/>
                  </a:cubicBezTo>
                  <a:cubicBezTo>
                    <a:pt x="10825" y="22304"/>
                    <a:pt x="11172" y="16631"/>
                    <a:pt x="9321" y="15759"/>
                  </a:cubicBezTo>
                  <a:cubicBezTo>
                    <a:pt x="12447" y="3373"/>
                    <a:pt x="7777" y="861"/>
                    <a:pt x="7777" y="861"/>
                  </a:cubicBezTo>
                  <a:cubicBezTo>
                    <a:pt x="7777" y="861"/>
                    <a:pt x="6030" y="1"/>
                    <a:pt x="4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5;p54">
              <a:extLst>
                <a:ext uri="{FF2B5EF4-FFF2-40B4-BE49-F238E27FC236}">
                  <a16:creationId xmlns:a16="http://schemas.microsoft.com/office/drawing/2014/main" id="{AB5927DC-FADD-081D-37E3-759C9339F264}"/>
                </a:ext>
              </a:extLst>
            </p:cNvPr>
            <p:cNvSpPr/>
            <p:nvPr/>
          </p:nvSpPr>
          <p:spPr>
            <a:xfrm>
              <a:off x="2599219" y="536801"/>
              <a:ext cx="256207" cy="401399"/>
            </a:xfrm>
            <a:custGeom>
              <a:avLst/>
              <a:gdLst/>
              <a:ahLst/>
              <a:cxnLst/>
              <a:rect l="l" t="t" r="r" b="b"/>
              <a:pathLst>
                <a:path w="8179" h="12814" extrusionOk="0">
                  <a:moveTo>
                    <a:pt x="6973" y="0"/>
                  </a:moveTo>
                  <a:cubicBezTo>
                    <a:pt x="6258" y="0"/>
                    <a:pt x="5367" y="110"/>
                    <a:pt x="4758" y="145"/>
                  </a:cubicBezTo>
                  <a:cubicBezTo>
                    <a:pt x="4223" y="519"/>
                    <a:pt x="3695" y="526"/>
                    <a:pt x="3658" y="526"/>
                  </a:cubicBezTo>
                  <a:cubicBezTo>
                    <a:pt x="3657" y="526"/>
                    <a:pt x="3656" y="526"/>
                    <a:pt x="3656" y="526"/>
                  </a:cubicBezTo>
                  <a:cubicBezTo>
                    <a:pt x="3656" y="526"/>
                    <a:pt x="653" y="1151"/>
                    <a:pt x="329" y="1250"/>
                  </a:cubicBezTo>
                  <a:cubicBezTo>
                    <a:pt x="1" y="1348"/>
                    <a:pt x="2249" y="11380"/>
                    <a:pt x="2249" y="11380"/>
                  </a:cubicBezTo>
                  <a:lnTo>
                    <a:pt x="1989" y="12779"/>
                  </a:lnTo>
                  <a:lnTo>
                    <a:pt x="3162" y="12814"/>
                  </a:lnTo>
                  <a:lnTo>
                    <a:pt x="3388" y="11768"/>
                  </a:lnTo>
                  <a:lnTo>
                    <a:pt x="3844" y="12746"/>
                  </a:lnTo>
                  <a:lnTo>
                    <a:pt x="7491" y="12485"/>
                  </a:lnTo>
                  <a:lnTo>
                    <a:pt x="6224" y="11184"/>
                  </a:lnTo>
                  <a:cubicBezTo>
                    <a:pt x="6224" y="11184"/>
                    <a:pt x="6816" y="10620"/>
                    <a:pt x="6293" y="10620"/>
                  </a:cubicBezTo>
                  <a:cubicBezTo>
                    <a:pt x="6254" y="10620"/>
                    <a:pt x="6209" y="10623"/>
                    <a:pt x="6156" y="10630"/>
                  </a:cubicBezTo>
                  <a:cubicBezTo>
                    <a:pt x="6515" y="8091"/>
                    <a:pt x="8178" y="2751"/>
                    <a:pt x="8144" y="371"/>
                  </a:cubicBezTo>
                  <a:cubicBezTo>
                    <a:pt x="8085" y="83"/>
                    <a:pt x="7595" y="0"/>
                    <a:pt x="69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6;p54">
              <a:extLst>
                <a:ext uri="{FF2B5EF4-FFF2-40B4-BE49-F238E27FC236}">
                  <a16:creationId xmlns:a16="http://schemas.microsoft.com/office/drawing/2014/main" id="{7F63DD65-81C8-692D-785F-3E73DC22B320}"/>
                </a:ext>
              </a:extLst>
            </p:cNvPr>
            <p:cNvSpPr/>
            <p:nvPr/>
          </p:nvSpPr>
          <p:spPr>
            <a:xfrm>
              <a:off x="2499166" y="575927"/>
              <a:ext cx="127399" cy="256896"/>
            </a:xfrm>
            <a:custGeom>
              <a:avLst/>
              <a:gdLst/>
              <a:ahLst/>
              <a:cxnLst/>
              <a:rect l="l" t="t" r="r" b="b"/>
              <a:pathLst>
                <a:path w="4067" h="8201" extrusionOk="0">
                  <a:moveTo>
                    <a:pt x="3523" y="1"/>
                  </a:moveTo>
                  <a:lnTo>
                    <a:pt x="1445" y="5771"/>
                  </a:lnTo>
                  <a:lnTo>
                    <a:pt x="763" y="4572"/>
                  </a:lnTo>
                  <a:cubicBezTo>
                    <a:pt x="763" y="4572"/>
                    <a:pt x="0" y="4734"/>
                    <a:pt x="54" y="5526"/>
                  </a:cubicBezTo>
                  <a:cubicBezTo>
                    <a:pt x="381" y="6344"/>
                    <a:pt x="1664" y="8200"/>
                    <a:pt x="1664" y="8200"/>
                  </a:cubicBezTo>
                  <a:lnTo>
                    <a:pt x="3983" y="1924"/>
                  </a:lnTo>
                  <a:lnTo>
                    <a:pt x="4067" y="502"/>
                  </a:lnTo>
                  <a:lnTo>
                    <a:pt x="35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7;p54">
              <a:extLst>
                <a:ext uri="{FF2B5EF4-FFF2-40B4-BE49-F238E27FC236}">
                  <a16:creationId xmlns:a16="http://schemas.microsoft.com/office/drawing/2014/main" id="{46371267-F7C3-7D07-94C3-D1F0BC0F2A67}"/>
                </a:ext>
              </a:extLst>
            </p:cNvPr>
            <p:cNvSpPr/>
            <p:nvPr/>
          </p:nvSpPr>
          <p:spPr>
            <a:xfrm>
              <a:off x="2613065" y="604276"/>
              <a:ext cx="22711" cy="72580"/>
            </a:xfrm>
            <a:custGeom>
              <a:avLst/>
              <a:gdLst/>
              <a:ahLst/>
              <a:cxnLst/>
              <a:rect l="l" t="t" r="r" b="b"/>
              <a:pathLst>
                <a:path w="725" h="2317" extrusionOk="0">
                  <a:moveTo>
                    <a:pt x="725" y="1"/>
                  </a:moveTo>
                  <a:lnTo>
                    <a:pt x="725" y="1"/>
                  </a:lnTo>
                  <a:cubicBezTo>
                    <a:pt x="559" y="370"/>
                    <a:pt x="427" y="755"/>
                    <a:pt x="302" y="1140"/>
                  </a:cubicBezTo>
                  <a:cubicBezTo>
                    <a:pt x="185" y="1528"/>
                    <a:pt x="76" y="1916"/>
                    <a:pt x="1" y="2317"/>
                  </a:cubicBezTo>
                  <a:cubicBezTo>
                    <a:pt x="170" y="1947"/>
                    <a:pt x="302" y="1562"/>
                    <a:pt x="423" y="1178"/>
                  </a:cubicBezTo>
                  <a:cubicBezTo>
                    <a:pt x="540" y="789"/>
                    <a:pt x="650" y="400"/>
                    <a:pt x="725" y="1"/>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8;p54">
              <a:extLst>
                <a:ext uri="{FF2B5EF4-FFF2-40B4-BE49-F238E27FC236}">
                  <a16:creationId xmlns:a16="http://schemas.microsoft.com/office/drawing/2014/main" id="{EE990C18-8EAA-144A-DBC5-E93552FCFB29}"/>
                </a:ext>
              </a:extLst>
            </p:cNvPr>
            <p:cNvSpPr/>
            <p:nvPr/>
          </p:nvSpPr>
          <p:spPr>
            <a:xfrm>
              <a:off x="2602321" y="266963"/>
              <a:ext cx="156312" cy="395697"/>
            </a:xfrm>
            <a:custGeom>
              <a:avLst/>
              <a:gdLst/>
              <a:ahLst/>
              <a:cxnLst/>
              <a:rect l="l" t="t" r="r" b="b"/>
              <a:pathLst>
                <a:path w="4990" h="12632" extrusionOk="0">
                  <a:moveTo>
                    <a:pt x="1644" y="1"/>
                  </a:moveTo>
                  <a:cubicBezTo>
                    <a:pt x="1644" y="1"/>
                    <a:pt x="241" y="657"/>
                    <a:pt x="121" y="1762"/>
                  </a:cubicBezTo>
                  <a:cubicBezTo>
                    <a:pt x="0" y="2866"/>
                    <a:pt x="1075" y="6959"/>
                    <a:pt x="2391" y="7737"/>
                  </a:cubicBezTo>
                  <a:cubicBezTo>
                    <a:pt x="3108" y="7136"/>
                    <a:pt x="3437" y="6390"/>
                    <a:pt x="3437" y="6390"/>
                  </a:cubicBezTo>
                  <a:lnTo>
                    <a:pt x="3557" y="9140"/>
                  </a:lnTo>
                  <a:lnTo>
                    <a:pt x="3018" y="12632"/>
                  </a:lnTo>
                  <a:lnTo>
                    <a:pt x="4990" y="8841"/>
                  </a:lnTo>
                  <a:lnTo>
                    <a:pt x="3916" y="3613"/>
                  </a:lnTo>
                  <a:lnTo>
                    <a:pt x="3315" y="1373"/>
                  </a:lnTo>
                  <a:lnTo>
                    <a:pt x="1644" y="1"/>
                  </a:ln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9;p54">
              <a:extLst>
                <a:ext uri="{FF2B5EF4-FFF2-40B4-BE49-F238E27FC236}">
                  <a16:creationId xmlns:a16="http://schemas.microsoft.com/office/drawing/2014/main" id="{40B8ADCB-4AC1-4E19-0688-3DF1A04AB6B7}"/>
                </a:ext>
              </a:extLst>
            </p:cNvPr>
            <p:cNvSpPr/>
            <p:nvPr/>
          </p:nvSpPr>
          <p:spPr>
            <a:xfrm>
              <a:off x="2635870" y="259163"/>
              <a:ext cx="92879" cy="103529"/>
            </a:xfrm>
            <a:custGeom>
              <a:avLst/>
              <a:gdLst/>
              <a:ahLst/>
              <a:cxnLst/>
              <a:rect l="l" t="t" r="r" b="b"/>
              <a:pathLst>
                <a:path w="2965" h="3305" extrusionOk="0">
                  <a:moveTo>
                    <a:pt x="547" y="1"/>
                  </a:moveTo>
                  <a:lnTo>
                    <a:pt x="0" y="264"/>
                  </a:lnTo>
                  <a:cubicBezTo>
                    <a:pt x="0" y="264"/>
                    <a:pt x="909" y="2656"/>
                    <a:pt x="2822" y="3305"/>
                  </a:cubicBezTo>
                  <a:cubicBezTo>
                    <a:pt x="2965" y="2610"/>
                    <a:pt x="2343" y="936"/>
                    <a:pt x="2343" y="936"/>
                  </a:cubicBezTo>
                  <a:lnTo>
                    <a:pt x="1313" y="385"/>
                  </a:lnTo>
                  <a:lnTo>
                    <a:pt x="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0;p54">
              <a:extLst>
                <a:ext uri="{FF2B5EF4-FFF2-40B4-BE49-F238E27FC236}">
                  <a16:creationId xmlns:a16="http://schemas.microsoft.com/office/drawing/2014/main" id="{A61127C7-F625-97B0-525E-99BD16F0A376}"/>
                </a:ext>
              </a:extLst>
            </p:cNvPr>
            <p:cNvSpPr/>
            <p:nvPr/>
          </p:nvSpPr>
          <p:spPr>
            <a:xfrm>
              <a:off x="2716439" y="345778"/>
              <a:ext cx="34614" cy="49180"/>
            </a:xfrm>
            <a:custGeom>
              <a:avLst/>
              <a:gdLst/>
              <a:ahLst/>
              <a:cxnLst/>
              <a:rect l="l" t="t" r="r" b="b"/>
              <a:pathLst>
                <a:path w="1105" h="1570" extrusionOk="0">
                  <a:moveTo>
                    <a:pt x="593" y="1"/>
                  </a:moveTo>
                  <a:cubicBezTo>
                    <a:pt x="311" y="1"/>
                    <a:pt x="1" y="618"/>
                    <a:pt x="1" y="618"/>
                  </a:cubicBezTo>
                  <a:lnTo>
                    <a:pt x="182" y="1426"/>
                  </a:lnTo>
                  <a:cubicBezTo>
                    <a:pt x="312" y="1525"/>
                    <a:pt x="430" y="1569"/>
                    <a:pt x="534" y="1569"/>
                  </a:cubicBezTo>
                  <a:cubicBezTo>
                    <a:pt x="928" y="1569"/>
                    <a:pt x="1104" y="930"/>
                    <a:pt x="868" y="291"/>
                  </a:cubicBezTo>
                  <a:cubicBezTo>
                    <a:pt x="790" y="79"/>
                    <a:pt x="693" y="1"/>
                    <a:pt x="593" y="1"/>
                  </a:cubicBez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1;p54">
              <a:extLst>
                <a:ext uri="{FF2B5EF4-FFF2-40B4-BE49-F238E27FC236}">
                  <a16:creationId xmlns:a16="http://schemas.microsoft.com/office/drawing/2014/main" id="{363C8EF7-4D1D-073B-1DA7-3BD1F053BF6B}"/>
                </a:ext>
              </a:extLst>
            </p:cNvPr>
            <p:cNvSpPr/>
            <p:nvPr/>
          </p:nvSpPr>
          <p:spPr>
            <a:xfrm>
              <a:off x="2600535" y="275703"/>
              <a:ext cx="38310" cy="67474"/>
            </a:xfrm>
            <a:custGeom>
              <a:avLst/>
              <a:gdLst/>
              <a:ahLst/>
              <a:cxnLst/>
              <a:rect l="l" t="t" r="r" b="b"/>
              <a:pathLst>
                <a:path w="1223" h="2154" extrusionOk="0">
                  <a:moveTo>
                    <a:pt x="1223" y="0"/>
                  </a:moveTo>
                  <a:lnTo>
                    <a:pt x="1223" y="0"/>
                  </a:lnTo>
                  <a:cubicBezTo>
                    <a:pt x="0" y="23"/>
                    <a:pt x="0" y="1747"/>
                    <a:pt x="171" y="2154"/>
                  </a:cubicBezTo>
                  <a:cubicBezTo>
                    <a:pt x="291" y="860"/>
                    <a:pt x="1222" y="0"/>
                    <a:pt x="12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2;p54">
              <a:extLst>
                <a:ext uri="{FF2B5EF4-FFF2-40B4-BE49-F238E27FC236}">
                  <a16:creationId xmlns:a16="http://schemas.microsoft.com/office/drawing/2014/main" id="{741918BE-50EF-E23E-6A13-94659C3FC144}"/>
                </a:ext>
              </a:extLst>
            </p:cNvPr>
            <p:cNvSpPr/>
            <p:nvPr/>
          </p:nvSpPr>
          <p:spPr>
            <a:xfrm>
              <a:off x="2442811" y="581722"/>
              <a:ext cx="229017" cy="223065"/>
            </a:xfrm>
            <a:custGeom>
              <a:avLst/>
              <a:gdLst/>
              <a:ahLst/>
              <a:cxnLst/>
              <a:rect l="l" t="t" r="r" b="b"/>
              <a:pathLst>
                <a:path w="7311" h="7121" extrusionOk="0">
                  <a:moveTo>
                    <a:pt x="4938" y="0"/>
                  </a:moveTo>
                  <a:lnTo>
                    <a:pt x="1" y="264"/>
                  </a:lnTo>
                  <a:lnTo>
                    <a:pt x="2113" y="6971"/>
                  </a:lnTo>
                  <a:lnTo>
                    <a:pt x="7310" y="7121"/>
                  </a:lnTo>
                  <a:lnTo>
                    <a:pt x="49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3;p54">
              <a:extLst>
                <a:ext uri="{FF2B5EF4-FFF2-40B4-BE49-F238E27FC236}">
                  <a16:creationId xmlns:a16="http://schemas.microsoft.com/office/drawing/2014/main" id="{D49B4F3D-2E12-A3CD-74F7-F173032516AE}"/>
                </a:ext>
              </a:extLst>
            </p:cNvPr>
            <p:cNvSpPr/>
            <p:nvPr/>
          </p:nvSpPr>
          <p:spPr>
            <a:xfrm>
              <a:off x="2490050" y="561611"/>
              <a:ext cx="346956" cy="253826"/>
            </a:xfrm>
            <a:custGeom>
              <a:avLst/>
              <a:gdLst/>
              <a:ahLst/>
              <a:cxnLst/>
              <a:rect l="l" t="t" r="r" b="b"/>
              <a:pathLst>
                <a:path w="11076" h="8103" extrusionOk="0">
                  <a:moveTo>
                    <a:pt x="9947" y="1"/>
                  </a:moveTo>
                  <a:lnTo>
                    <a:pt x="7047" y="6028"/>
                  </a:lnTo>
                  <a:lnTo>
                    <a:pt x="152" y="3392"/>
                  </a:lnTo>
                  <a:lnTo>
                    <a:pt x="1" y="4108"/>
                  </a:lnTo>
                  <a:lnTo>
                    <a:pt x="8099" y="8102"/>
                  </a:lnTo>
                  <a:lnTo>
                    <a:pt x="11075" y="2902"/>
                  </a:lnTo>
                  <a:lnTo>
                    <a:pt x="99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4;p54">
              <a:extLst>
                <a:ext uri="{FF2B5EF4-FFF2-40B4-BE49-F238E27FC236}">
                  <a16:creationId xmlns:a16="http://schemas.microsoft.com/office/drawing/2014/main" id="{74472717-B4E2-F2D0-2D2C-42DFA3001124}"/>
                </a:ext>
              </a:extLst>
            </p:cNvPr>
            <p:cNvSpPr/>
            <p:nvPr/>
          </p:nvSpPr>
          <p:spPr>
            <a:xfrm>
              <a:off x="2632550" y="652486"/>
              <a:ext cx="204458" cy="166273"/>
            </a:xfrm>
            <a:custGeom>
              <a:avLst/>
              <a:gdLst/>
              <a:ahLst/>
              <a:cxnLst/>
              <a:rect l="l" t="t" r="r" b="b"/>
              <a:pathLst>
                <a:path w="6527" h="5308" extrusionOk="0">
                  <a:moveTo>
                    <a:pt x="6526" y="1"/>
                  </a:moveTo>
                  <a:lnTo>
                    <a:pt x="6526" y="1"/>
                  </a:lnTo>
                  <a:cubicBezTo>
                    <a:pt x="5994" y="845"/>
                    <a:pt x="5481" y="1705"/>
                    <a:pt x="4972" y="2562"/>
                  </a:cubicBezTo>
                  <a:lnTo>
                    <a:pt x="4221" y="3859"/>
                  </a:lnTo>
                  <a:cubicBezTo>
                    <a:pt x="3979" y="4266"/>
                    <a:pt x="3752" y="4680"/>
                    <a:pt x="3518" y="5092"/>
                  </a:cubicBezTo>
                  <a:lnTo>
                    <a:pt x="3518" y="5092"/>
                  </a:lnTo>
                  <a:cubicBezTo>
                    <a:pt x="2949" y="4813"/>
                    <a:pt x="2376" y="4539"/>
                    <a:pt x="1800" y="4273"/>
                  </a:cubicBezTo>
                  <a:cubicBezTo>
                    <a:pt x="1204" y="3991"/>
                    <a:pt x="604" y="3716"/>
                    <a:pt x="0" y="3452"/>
                  </a:cubicBezTo>
                  <a:lnTo>
                    <a:pt x="0" y="3452"/>
                  </a:lnTo>
                  <a:cubicBezTo>
                    <a:pt x="578" y="3768"/>
                    <a:pt x="1163" y="4078"/>
                    <a:pt x="1751" y="4376"/>
                  </a:cubicBezTo>
                  <a:cubicBezTo>
                    <a:pt x="2336" y="4685"/>
                    <a:pt x="2924" y="4980"/>
                    <a:pt x="3516" y="5274"/>
                  </a:cubicBezTo>
                  <a:lnTo>
                    <a:pt x="3584" y="5307"/>
                  </a:lnTo>
                  <a:lnTo>
                    <a:pt x="3621" y="5243"/>
                  </a:lnTo>
                  <a:cubicBezTo>
                    <a:pt x="3875" y="4809"/>
                    <a:pt x="4127" y="4379"/>
                    <a:pt x="4368" y="3942"/>
                  </a:cubicBezTo>
                  <a:lnTo>
                    <a:pt x="5104" y="2640"/>
                  </a:lnTo>
                  <a:cubicBezTo>
                    <a:pt x="5586" y="1766"/>
                    <a:pt x="6070" y="891"/>
                    <a:pt x="6526" y="1"/>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5;p54">
              <a:extLst>
                <a:ext uri="{FF2B5EF4-FFF2-40B4-BE49-F238E27FC236}">
                  <a16:creationId xmlns:a16="http://schemas.microsoft.com/office/drawing/2014/main" id="{8620C260-814A-F6B9-9C51-844DDAB6B559}"/>
                </a:ext>
              </a:extLst>
            </p:cNvPr>
            <p:cNvSpPr/>
            <p:nvPr/>
          </p:nvSpPr>
          <p:spPr>
            <a:xfrm>
              <a:off x="2645550" y="561611"/>
              <a:ext cx="156124" cy="191584"/>
            </a:xfrm>
            <a:custGeom>
              <a:avLst/>
              <a:gdLst/>
              <a:ahLst/>
              <a:cxnLst/>
              <a:rect l="l" t="t" r="r" b="b"/>
              <a:pathLst>
                <a:path w="4984" h="6116" extrusionOk="0">
                  <a:moveTo>
                    <a:pt x="4983" y="1"/>
                  </a:moveTo>
                  <a:lnTo>
                    <a:pt x="4983" y="1"/>
                  </a:lnTo>
                  <a:cubicBezTo>
                    <a:pt x="4715" y="495"/>
                    <a:pt x="4459" y="986"/>
                    <a:pt x="4207" y="1483"/>
                  </a:cubicBezTo>
                  <a:cubicBezTo>
                    <a:pt x="3949" y="1981"/>
                    <a:pt x="3701" y="2479"/>
                    <a:pt x="3460" y="2981"/>
                  </a:cubicBezTo>
                  <a:cubicBezTo>
                    <a:pt x="3214" y="3482"/>
                    <a:pt x="2965" y="3980"/>
                    <a:pt x="2731" y="4486"/>
                  </a:cubicBezTo>
                  <a:cubicBezTo>
                    <a:pt x="2503" y="4973"/>
                    <a:pt x="2267" y="5456"/>
                    <a:pt x="2044" y="5942"/>
                  </a:cubicBezTo>
                  <a:lnTo>
                    <a:pt x="2044" y="5942"/>
                  </a:lnTo>
                  <a:cubicBezTo>
                    <a:pt x="1367" y="5701"/>
                    <a:pt x="689" y="5460"/>
                    <a:pt x="1" y="5236"/>
                  </a:cubicBezTo>
                  <a:lnTo>
                    <a:pt x="1" y="5236"/>
                  </a:lnTo>
                  <a:cubicBezTo>
                    <a:pt x="683" y="5534"/>
                    <a:pt x="1370" y="5817"/>
                    <a:pt x="2057" y="6093"/>
                  </a:cubicBezTo>
                  <a:lnTo>
                    <a:pt x="2113" y="6115"/>
                  </a:lnTo>
                  <a:lnTo>
                    <a:pt x="2143" y="6058"/>
                  </a:lnTo>
                  <a:cubicBezTo>
                    <a:pt x="2396" y="5564"/>
                    <a:pt x="2637" y="5059"/>
                    <a:pt x="2882" y="4561"/>
                  </a:cubicBezTo>
                  <a:cubicBezTo>
                    <a:pt x="3131" y="4060"/>
                    <a:pt x="3365" y="3554"/>
                    <a:pt x="3606" y="3052"/>
                  </a:cubicBezTo>
                  <a:cubicBezTo>
                    <a:pt x="3844" y="2547"/>
                    <a:pt x="4078" y="2042"/>
                    <a:pt x="4308" y="1532"/>
                  </a:cubicBezTo>
                  <a:cubicBezTo>
                    <a:pt x="4538" y="1027"/>
                    <a:pt x="4764" y="514"/>
                    <a:pt x="4983" y="1"/>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6;p54">
              <a:extLst>
                <a:ext uri="{FF2B5EF4-FFF2-40B4-BE49-F238E27FC236}">
                  <a16:creationId xmlns:a16="http://schemas.microsoft.com/office/drawing/2014/main" id="{C84A563C-B966-52CA-611F-EAC2BB3AFBDF}"/>
                </a:ext>
              </a:extLst>
            </p:cNvPr>
            <p:cNvSpPr/>
            <p:nvPr/>
          </p:nvSpPr>
          <p:spPr>
            <a:xfrm>
              <a:off x="2423076" y="625421"/>
              <a:ext cx="71734" cy="66660"/>
            </a:xfrm>
            <a:custGeom>
              <a:avLst/>
              <a:gdLst/>
              <a:ahLst/>
              <a:cxnLst/>
              <a:rect l="l" t="t" r="r" b="b"/>
              <a:pathLst>
                <a:path w="2290" h="2128" extrusionOk="0">
                  <a:moveTo>
                    <a:pt x="932" y="0"/>
                  </a:moveTo>
                  <a:cubicBezTo>
                    <a:pt x="932" y="0"/>
                    <a:pt x="668" y="38"/>
                    <a:pt x="819" y="453"/>
                  </a:cubicBezTo>
                  <a:cubicBezTo>
                    <a:pt x="1" y="453"/>
                    <a:pt x="236" y="2127"/>
                    <a:pt x="1664" y="2127"/>
                  </a:cubicBezTo>
                  <a:cubicBezTo>
                    <a:pt x="1810" y="2127"/>
                    <a:pt x="1968" y="2110"/>
                    <a:pt x="2139" y="2071"/>
                  </a:cubicBezTo>
                  <a:lnTo>
                    <a:pt x="2290" y="1355"/>
                  </a:lnTo>
                  <a:lnTo>
                    <a:pt x="932" y="0"/>
                  </a:ln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7;p54">
              <a:extLst>
                <a:ext uri="{FF2B5EF4-FFF2-40B4-BE49-F238E27FC236}">
                  <a16:creationId xmlns:a16="http://schemas.microsoft.com/office/drawing/2014/main" id="{19BEA9A3-1398-9372-88C1-3ECF064E8E18}"/>
                </a:ext>
              </a:extLst>
            </p:cNvPr>
            <p:cNvSpPr/>
            <p:nvPr/>
          </p:nvSpPr>
          <p:spPr>
            <a:xfrm>
              <a:off x="2667164" y="557632"/>
              <a:ext cx="35241" cy="153148"/>
            </a:xfrm>
            <a:custGeom>
              <a:avLst/>
              <a:gdLst/>
              <a:ahLst/>
              <a:cxnLst/>
              <a:rect l="l" t="t" r="r" b="b"/>
              <a:pathLst>
                <a:path w="1125" h="4889" extrusionOk="0">
                  <a:moveTo>
                    <a:pt x="974" y="0"/>
                  </a:moveTo>
                  <a:cubicBezTo>
                    <a:pt x="770" y="399"/>
                    <a:pt x="575" y="799"/>
                    <a:pt x="385" y="1207"/>
                  </a:cubicBezTo>
                  <a:lnTo>
                    <a:pt x="371" y="1233"/>
                  </a:lnTo>
                  <a:lnTo>
                    <a:pt x="397" y="1252"/>
                  </a:lnTo>
                  <a:lnTo>
                    <a:pt x="956" y="1693"/>
                  </a:lnTo>
                  <a:lnTo>
                    <a:pt x="956" y="1693"/>
                  </a:lnTo>
                  <a:lnTo>
                    <a:pt x="27" y="2481"/>
                  </a:lnTo>
                  <a:lnTo>
                    <a:pt x="1" y="2504"/>
                  </a:lnTo>
                  <a:lnTo>
                    <a:pt x="9" y="2542"/>
                  </a:lnTo>
                  <a:cubicBezTo>
                    <a:pt x="95" y="2908"/>
                    <a:pt x="185" y="3273"/>
                    <a:pt x="272" y="3635"/>
                  </a:cubicBezTo>
                  <a:cubicBezTo>
                    <a:pt x="359" y="4002"/>
                    <a:pt x="453" y="4368"/>
                    <a:pt x="547" y="4730"/>
                  </a:cubicBezTo>
                  <a:lnTo>
                    <a:pt x="589" y="4888"/>
                  </a:lnTo>
                  <a:lnTo>
                    <a:pt x="627" y="4730"/>
                  </a:lnTo>
                  <a:cubicBezTo>
                    <a:pt x="740" y="4274"/>
                    <a:pt x="846" y="3813"/>
                    <a:pt x="948" y="3353"/>
                  </a:cubicBezTo>
                  <a:lnTo>
                    <a:pt x="948" y="3353"/>
                  </a:lnTo>
                  <a:cubicBezTo>
                    <a:pt x="824" y="3753"/>
                    <a:pt x="707" y="4152"/>
                    <a:pt x="593" y="4552"/>
                  </a:cubicBezTo>
                  <a:lnTo>
                    <a:pt x="593" y="4552"/>
                  </a:lnTo>
                  <a:cubicBezTo>
                    <a:pt x="525" y="4238"/>
                    <a:pt x="456" y="3923"/>
                    <a:pt x="382" y="3613"/>
                  </a:cubicBezTo>
                  <a:cubicBezTo>
                    <a:pt x="302" y="3260"/>
                    <a:pt x="222" y="2904"/>
                    <a:pt x="139" y="2551"/>
                  </a:cubicBezTo>
                  <a:lnTo>
                    <a:pt x="139" y="2551"/>
                  </a:lnTo>
                  <a:lnTo>
                    <a:pt x="1076" y="1731"/>
                  </a:lnTo>
                  <a:lnTo>
                    <a:pt x="1125" y="1686"/>
                  </a:lnTo>
                  <a:lnTo>
                    <a:pt x="1072" y="1648"/>
                  </a:lnTo>
                  <a:lnTo>
                    <a:pt x="469" y="1208"/>
                  </a:lnTo>
                  <a:lnTo>
                    <a:pt x="469" y="1208"/>
                  </a:lnTo>
                  <a:cubicBezTo>
                    <a:pt x="642" y="810"/>
                    <a:pt x="808" y="405"/>
                    <a:pt x="974" y="0"/>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8;p54">
              <a:extLst>
                <a:ext uri="{FF2B5EF4-FFF2-40B4-BE49-F238E27FC236}">
                  <a16:creationId xmlns:a16="http://schemas.microsoft.com/office/drawing/2014/main" id="{1AD8E806-705D-4BB5-9A04-E7C1910228B8}"/>
                </a:ext>
              </a:extLst>
            </p:cNvPr>
            <p:cNvSpPr/>
            <p:nvPr/>
          </p:nvSpPr>
          <p:spPr>
            <a:xfrm>
              <a:off x="2692945" y="540247"/>
              <a:ext cx="80693" cy="143218"/>
            </a:xfrm>
            <a:custGeom>
              <a:avLst/>
              <a:gdLst/>
              <a:ahLst/>
              <a:cxnLst/>
              <a:rect l="l" t="t" r="r" b="b"/>
              <a:pathLst>
                <a:path w="2576" h="4572" extrusionOk="0">
                  <a:moveTo>
                    <a:pt x="2576" y="0"/>
                  </a:moveTo>
                  <a:cubicBezTo>
                    <a:pt x="2521" y="511"/>
                    <a:pt x="2476" y="1019"/>
                    <a:pt x="2432" y="1526"/>
                  </a:cubicBezTo>
                  <a:lnTo>
                    <a:pt x="2432" y="1526"/>
                  </a:lnTo>
                  <a:cubicBezTo>
                    <a:pt x="2012" y="1656"/>
                    <a:pt x="1601" y="1799"/>
                    <a:pt x="1185" y="1939"/>
                  </a:cubicBezTo>
                  <a:lnTo>
                    <a:pt x="1094" y="1969"/>
                  </a:lnTo>
                  <a:lnTo>
                    <a:pt x="1162" y="2037"/>
                  </a:lnTo>
                  <a:cubicBezTo>
                    <a:pt x="1374" y="2249"/>
                    <a:pt x="1590" y="2459"/>
                    <a:pt x="1806" y="2665"/>
                  </a:cubicBezTo>
                  <a:lnTo>
                    <a:pt x="1806" y="2665"/>
                  </a:lnTo>
                  <a:cubicBezTo>
                    <a:pt x="1507" y="2971"/>
                    <a:pt x="1209" y="3277"/>
                    <a:pt x="917" y="3587"/>
                  </a:cubicBezTo>
                  <a:cubicBezTo>
                    <a:pt x="607" y="3912"/>
                    <a:pt x="298" y="4240"/>
                    <a:pt x="1" y="4571"/>
                  </a:cubicBezTo>
                  <a:cubicBezTo>
                    <a:pt x="328" y="4270"/>
                    <a:pt x="652" y="3960"/>
                    <a:pt x="974" y="3647"/>
                  </a:cubicBezTo>
                  <a:cubicBezTo>
                    <a:pt x="1298" y="3339"/>
                    <a:pt x="1615" y="3022"/>
                    <a:pt x="1931" y="2705"/>
                  </a:cubicBezTo>
                  <a:lnTo>
                    <a:pt x="1973" y="2663"/>
                  </a:lnTo>
                  <a:lnTo>
                    <a:pt x="1931" y="2622"/>
                  </a:lnTo>
                  <a:cubicBezTo>
                    <a:pt x="1728" y="2419"/>
                    <a:pt x="1525" y="2218"/>
                    <a:pt x="1317" y="2019"/>
                  </a:cubicBezTo>
                  <a:lnTo>
                    <a:pt x="1317" y="2019"/>
                  </a:lnTo>
                  <a:cubicBezTo>
                    <a:pt x="1708" y="1880"/>
                    <a:pt x="2102" y="1747"/>
                    <a:pt x="2493" y="1603"/>
                  </a:cubicBezTo>
                  <a:lnTo>
                    <a:pt x="2520" y="1592"/>
                  </a:lnTo>
                  <a:lnTo>
                    <a:pt x="2523" y="1562"/>
                  </a:lnTo>
                  <a:cubicBezTo>
                    <a:pt x="2546" y="1041"/>
                    <a:pt x="2569" y="524"/>
                    <a:pt x="2576" y="0"/>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9;p54">
              <a:extLst>
                <a:ext uri="{FF2B5EF4-FFF2-40B4-BE49-F238E27FC236}">
                  <a16:creationId xmlns:a16="http://schemas.microsoft.com/office/drawing/2014/main" id="{C6F72C1A-D54A-70B4-68B7-AC020ECC61A2}"/>
                </a:ext>
              </a:extLst>
            </p:cNvPr>
            <p:cNvSpPr/>
            <p:nvPr/>
          </p:nvSpPr>
          <p:spPr>
            <a:xfrm>
              <a:off x="2644265" y="388068"/>
              <a:ext cx="28380" cy="71640"/>
            </a:xfrm>
            <a:custGeom>
              <a:avLst/>
              <a:gdLst/>
              <a:ahLst/>
              <a:cxnLst/>
              <a:rect l="l" t="t" r="r" b="b"/>
              <a:pathLst>
                <a:path w="906" h="2287" extrusionOk="0">
                  <a:moveTo>
                    <a:pt x="0" y="1"/>
                  </a:moveTo>
                  <a:lnTo>
                    <a:pt x="0" y="1"/>
                  </a:lnTo>
                  <a:cubicBezTo>
                    <a:pt x="46" y="250"/>
                    <a:pt x="106" y="494"/>
                    <a:pt x="166" y="739"/>
                  </a:cubicBezTo>
                  <a:cubicBezTo>
                    <a:pt x="225" y="983"/>
                    <a:pt x="299" y="1220"/>
                    <a:pt x="362" y="1457"/>
                  </a:cubicBezTo>
                  <a:lnTo>
                    <a:pt x="362" y="1457"/>
                  </a:lnTo>
                  <a:cubicBezTo>
                    <a:pt x="311" y="1664"/>
                    <a:pt x="263" y="1873"/>
                    <a:pt x="215" y="2083"/>
                  </a:cubicBezTo>
                  <a:lnTo>
                    <a:pt x="166" y="2286"/>
                  </a:lnTo>
                  <a:lnTo>
                    <a:pt x="305" y="2132"/>
                  </a:lnTo>
                  <a:cubicBezTo>
                    <a:pt x="408" y="2018"/>
                    <a:pt x="509" y="1897"/>
                    <a:pt x="611" y="1780"/>
                  </a:cubicBezTo>
                  <a:cubicBezTo>
                    <a:pt x="709" y="1664"/>
                    <a:pt x="811" y="1543"/>
                    <a:pt x="906" y="1418"/>
                  </a:cubicBezTo>
                  <a:lnTo>
                    <a:pt x="906" y="1418"/>
                  </a:lnTo>
                  <a:cubicBezTo>
                    <a:pt x="789" y="1521"/>
                    <a:pt x="672" y="1626"/>
                    <a:pt x="562" y="1735"/>
                  </a:cubicBezTo>
                  <a:cubicBezTo>
                    <a:pt x="497" y="1797"/>
                    <a:pt x="431" y="1859"/>
                    <a:pt x="366" y="1922"/>
                  </a:cubicBezTo>
                  <a:lnTo>
                    <a:pt x="366" y="1922"/>
                  </a:lnTo>
                  <a:cubicBezTo>
                    <a:pt x="406" y="1771"/>
                    <a:pt x="447" y="1621"/>
                    <a:pt x="486" y="1472"/>
                  </a:cubicBezTo>
                  <a:lnTo>
                    <a:pt x="491" y="1453"/>
                  </a:lnTo>
                  <a:lnTo>
                    <a:pt x="483" y="1437"/>
                  </a:lnTo>
                  <a:cubicBezTo>
                    <a:pt x="408" y="1196"/>
                    <a:pt x="340" y="955"/>
                    <a:pt x="256" y="713"/>
                  </a:cubicBezTo>
                  <a:cubicBezTo>
                    <a:pt x="178" y="476"/>
                    <a:pt x="94" y="234"/>
                    <a:pt x="0"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0;p54">
              <a:extLst>
                <a:ext uri="{FF2B5EF4-FFF2-40B4-BE49-F238E27FC236}">
                  <a16:creationId xmlns:a16="http://schemas.microsoft.com/office/drawing/2014/main" id="{AE96D88E-5B8E-A2B5-F3EB-C10A68AE59DD}"/>
                </a:ext>
              </a:extLst>
            </p:cNvPr>
            <p:cNvSpPr/>
            <p:nvPr/>
          </p:nvSpPr>
          <p:spPr>
            <a:xfrm>
              <a:off x="2670986" y="431422"/>
              <a:ext cx="22805" cy="35084"/>
            </a:xfrm>
            <a:custGeom>
              <a:avLst/>
              <a:gdLst/>
              <a:ahLst/>
              <a:cxnLst/>
              <a:rect l="l" t="t" r="r" b="b"/>
              <a:pathLst>
                <a:path w="728" h="1120" extrusionOk="0">
                  <a:moveTo>
                    <a:pt x="709" y="1"/>
                  </a:moveTo>
                  <a:cubicBezTo>
                    <a:pt x="634" y="250"/>
                    <a:pt x="577" y="499"/>
                    <a:pt x="490" y="729"/>
                  </a:cubicBezTo>
                  <a:cubicBezTo>
                    <a:pt x="448" y="842"/>
                    <a:pt x="392" y="962"/>
                    <a:pt x="309" y="1016"/>
                  </a:cubicBezTo>
                  <a:cubicBezTo>
                    <a:pt x="288" y="1030"/>
                    <a:pt x="265" y="1036"/>
                    <a:pt x="239" y="1036"/>
                  </a:cubicBezTo>
                  <a:cubicBezTo>
                    <a:pt x="164" y="1036"/>
                    <a:pt x="73" y="981"/>
                    <a:pt x="0" y="925"/>
                  </a:cubicBezTo>
                  <a:lnTo>
                    <a:pt x="0" y="925"/>
                  </a:lnTo>
                  <a:cubicBezTo>
                    <a:pt x="33" y="981"/>
                    <a:pt x="75" y="1030"/>
                    <a:pt x="131" y="1075"/>
                  </a:cubicBezTo>
                  <a:cubicBezTo>
                    <a:pt x="168" y="1102"/>
                    <a:pt x="217" y="1119"/>
                    <a:pt x="267" y="1119"/>
                  </a:cubicBezTo>
                  <a:cubicBezTo>
                    <a:pt x="295" y="1119"/>
                    <a:pt x="323" y="1114"/>
                    <a:pt x="350" y="1102"/>
                  </a:cubicBezTo>
                  <a:cubicBezTo>
                    <a:pt x="498" y="1034"/>
                    <a:pt x="554" y="894"/>
                    <a:pt x="606" y="774"/>
                  </a:cubicBezTo>
                  <a:cubicBezTo>
                    <a:pt x="697" y="525"/>
                    <a:pt x="728" y="261"/>
                    <a:pt x="709"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1;p54">
              <a:extLst>
                <a:ext uri="{FF2B5EF4-FFF2-40B4-BE49-F238E27FC236}">
                  <a16:creationId xmlns:a16="http://schemas.microsoft.com/office/drawing/2014/main" id="{F7A0CF87-BA2E-88FF-D044-78E71DBF0FBB}"/>
                </a:ext>
              </a:extLst>
            </p:cNvPr>
            <p:cNvSpPr/>
            <p:nvPr/>
          </p:nvSpPr>
          <p:spPr>
            <a:xfrm>
              <a:off x="2716345" y="358998"/>
              <a:ext cx="23650" cy="26846"/>
            </a:xfrm>
            <a:custGeom>
              <a:avLst/>
              <a:gdLst/>
              <a:ahLst/>
              <a:cxnLst/>
              <a:rect l="l" t="t" r="r" b="b"/>
              <a:pathLst>
                <a:path w="755" h="857" extrusionOk="0">
                  <a:moveTo>
                    <a:pt x="590" y="0"/>
                  </a:moveTo>
                  <a:cubicBezTo>
                    <a:pt x="555" y="0"/>
                    <a:pt x="520" y="7"/>
                    <a:pt x="486" y="24"/>
                  </a:cubicBezTo>
                  <a:cubicBezTo>
                    <a:pt x="400" y="61"/>
                    <a:pt x="332" y="129"/>
                    <a:pt x="276" y="196"/>
                  </a:cubicBezTo>
                  <a:cubicBezTo>
                    <a:pt x="218" y="264"/>
                    <a:pt x="170" y="340"/>
                    <a:pt x="132" y="419"/>
                  </a:cubicBezTo>
                  <a:cubicBezTo>
                    <a:pt x="91" y="499"/>
                    <a:pt x="60" y="578"/>
                    <a:pt x="30" y="657"/>
                  </a:cubicBezTo>
                  <a:lnTo>
                    <a:pt x="0" y="736"/>
                  </a:lnTo>
                  <a:lnTo>
                    <a:pt x="79" y="732"/>
                  </a:lnTo>
                  <a:cubicBezTo>
                    <a:pt x="113" y="732"/>
                    <a:pt x="147" y="725"/>
                    <a:pt x="181" y="725"/>
                  </a:cubicBezTo>
                  <a:cubicBezTo>
                    <a:pt x="211" y="725"/>
                    <a:pt x="249" y="729"/>
                    <a:pt x="253" y="732"/>
                  </a:cubicBezTo>
                  <a:cubicBezTo>
                    <a:pt x="253" y="730"/>
                    <a:pt x="253" y="729"/>
                    <a:pt x="254" y="729"/>
                  </a:cubicBezTo>
                  <a:lnTo>
                    <a:pt x="254" y="729"/>
                  </a:lnTo>
                  <a:cubicBezTo>
                    <a:pt x="255" y="729"/>
                    <a:pt x="255" y="734"/>
                    <a:pt x="253" y="743"/>
                  </a:cubicBezTo>
                  <a:cubicBezTo>
                    <a:pt x="245" y="755"/>
                    <a:pt x="234" y="770"/>
                    <a:pt x="227" y="781"/>
                  </a:cubicBezTo>
                  <a:cubicBezTo>
                    <a:pt x="199" y="807"/>
                    <a:pt x="173" y="834"/>
                    <a:pt x="147" y="856"/>
                  </a:cubicBezTo>
                  <a:cubicBezTo>
                    <a:pt x="185" y="845"/>
                    <a:pt x="215" y="830"/>
                    <a:pt x="249" y="811"/>
                  </a:cubicBezTo>
                  <a:cubicBezTo>
                    <a:pt x="264" y="804"/>
                    <a:pt x="279" y="793"/>
                    <a:pt x="295" y="778"/>
                  </a:cubicBezTo>
                  <a:cubicBezTo>
                    <a:pt x="309" y="762"/>
                    <a:pt x="332" y="732"/>
                    <a:pt x="309" y="691"/>
                  </a:cubicBezTo>
                  <a:cubicBezTo>
                    <a:pt x="264" y="642"/>
                    <a:pt x="227" y="645"/>
                    <a:pt x="189" y="635"/>
                  </a:cubicBezTo>
                  <a:cubicBezTo>
                    <a:pt x="180" y="634"/>
                    <a:pt x="171" y="632"/>
                    <a:pt x="162" y="632"/>
                  </a:cubicBezTo>
                  <a:lnTo>
                    <a:pt x="162" y="632"/>
                  </a:lnTo>
                  <a:cubicBezTo>
                    <a:pt x="226" y="506"/>
                    <a:pt x="289" y="380"/>
                    <a:pt x="366" y="264"/>
                  </a:cubicBezTo>
                  <a:cubicBezTo>
                    <a:pt x="411" y="200"/>
                    <a:pt x="460" y="137"/>
                    <a:pt x="524" y="95"/>
                  </a:cubicBezTo>
                  <a:cubicBezTo>
                    <a:pt x="554" y="72"/>
                    <a:pt x="589" y="57"/>
                    <a:pt x="626" y="46"/>
                  </a:cubicBezTo>
                  <a:cubicBezTo>
                    <a:pt x="638" y="44"/>
                    <a:pt x="650" y="43"/>
                    <a:pt x="663" y="43"/>
                  </a:cubicBezTo>
                  <a:cubicBezTo>
                    <a:pt x="675" y="43"/>
                    <a:pt x="688" y="44"/>
                    <a:pt x="702" y="44"/>
                  </a:cubicBezTo>
                  <a:cubicBezTo>
                    <a:pt x="719" y="44"/>
                    <a:pt x="737" y="43"/>
                    <a:pt x="754" y="38"/>
                  </a:cubicBezTo>
                  <a:cubicBezTo>
                    <a:pt x="707" y="19"/>
                    <a:pt x="649" y="0"/>
                    <a:pt x="590" y="0"/>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2;p54">
              <a:extLst>
                <a:ext uri="{FF2B5EF4-FFF2-40B4-BE49-F238E27FC236}">
                  <a16:creationId xmlns:a16="http://schemas.microsoft.com/office/drawing/2014/main" id="{41C78914-7BF4-72D8-8CDE-93AF66AFDC1D}"/>
                </a:ext>
              </a:extLst>
            </p:cNvPr>
            <p:cNvSpPr/>
            <p:nvPr/>
          </p:nvSpPr>
          <p:spPr>
            <a:xfrm>
              <a:off x="2658675" y="386407"/>
              <a:ext cx="8426" cy="13376"/>
            </a:xfrm>
            <a:custGeom>
              <a:avLst/>
              <a:gdLst/>
              <a:ahLst/>
              <a:cxnLst/>
              <a:rect l="l" t="t" r="r" b="b"/>
              <a:pathLst>
                <a:path w="269" h="427" extrusionOk="0">
                  <a:moveTo>
                    <a:pt x="132" y="0"/>
                  </a:moveTo>
                  <a:cubicBezTo>
                    <a:pt x="61" y="0"/>
                    <a:pt x="0" y="94"/>
                    <a:pt x="0" y="212"/>
                  </a:cubicBezTo>
                  <a:cubicBezTo>
                    <a:pt x="0" y="329"/>
                    <a:pt x="61" y="427"/>
                    <a:pt x="132" y="427"/>
                  </a:cubicBezTo>
                  <a:cubicBezTo>
                    <a:pt x="207" y="427"/>
                    <a:pt x="268" y="329"/>
                    <a:pt x="268" y="212"/>
                  </a:cubicBezTo>
                  <a:cubicBezTo>
                    <a:pt x="268" y="94"/>
                    <a:pt x="207" y="0"/>
                    <a:pt x="132" y="0"/>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3;p54">
              <a:extLst>
                <a:ext uri="{FF2B5EF4-FFF2-40B4-BE49-F238E27FC236}">
                  <a16:creationId xmlns:a16="http://schemas.microsoft.com/office/drawing/2014/main" id="{C1D0E7D6-5887-71A1-E7BD-86ECDF7CF7D5}"/>
                </a:ext>
              </a:extLst>
            </p:cNvPr>
            <p:cNvSpPr/>
            <p:nvPr/>
          </p:nvSpPr>
          <p:spPr>
            <a:xfrm>
              <a:off x="2635651" y="399752"/>
              <a:ext cx="8270" cy="13407"/>
            </a:xfrm>
            <a:custGeom>
              <a:avLst/>
              <a:gdLst/>
              <a:ahLst/>
              <a:cxnLst/>
              <a:rect l="l" t="t" r="r" b="b"/>
              <a:pathLst>
                <a:path w="264" h="428" extrusionOk="0">
                  <a:moveTo>
                    <a:pt x="132" y="1"/>
                  </a:moveTo>
                  <a:cubicBezTo>
                    <a:pt x="60" y="1"/>
                    <a:pt x="0" y="95"/>
                    <a:pt x="0" y="212"/>
                  </a:cubicBezTo>
                  <a:cubicBezTo>
                    <a:pt x="0" y="329"/>
                    <a:pt x="60" y="427"/>
                    <a:pt x="132" y="427"/>
                  </a:cubicBezTo>
                  <a:cubicBezTo>
                    <a:pt x="207" y="427"/>
                    <a:pt x="264" y="329"/>
                    <a:pt x="264" y="212"/>
                  </a:cubicBezTo>
                  <a:cubicBezTo>
                    <a:pt x="264" y="95"/>
                    <a:pt x="207" y="1"/>
                    <a:pt x="132" y="1"/>
                  </a:cubicBezTo>
                  <a:close/>
                </a:path>
              </a:pathLst>
            </a:custGeom>
            <a:solidFill>
              <a:srgbClr val="192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4;p54">
              <a:extLst>
                <a:ext uri="{FF2B5EF4-FFF2-40B4-BE49-F238E27FC236}">
                  <a16:creationId xmlns:a16="http://schemas.microsoft.com/office/drawing/2014/main" id="{9E71BD7E-90C0-A7BC-FBFC-A3BBC0042606}"/>
                </a:ext>
              </a:extLst>
            </p:cNvPr>
            <p:cNvSpPr/>
            <p:nvPr/>
          </p:nvSpPr>
          <p:spPr>
            <a:xfrm>
              <a:off x="2645299" y="356868"/>
              <a:ext cx="24496" cy="18482"/>
            </a:xfrm>
            <a:custGeom>
              <a:avLst/>
              <a:gdLst/>
              <a:ahLst/>
              <a:cxnLst/>
              <a:rect l="l" t="t" r="r" b="b"/>
              <a:pathLst>
                <a:path w="782" h="590" extrusionOk="0">
                  <a:moveTo>
                    <a:pt x="490" y="1"/>
                  </a:moveTo>
                  <a:cubicBezTo>
                    <a:pt x="321" y="1"/>
                    <a:pt x="119" y="116"/>
                    <a:pt x="1" y="589"/>
                  </a:cubicBezTo>
                  <a:lnTo>
                    <a:pt x="782" y="106"/>
                  </a:lnTo>
                  <a:cubicBezTo>
                    <a:pt x="782" y="106"/>
                    <a:pt x="651" y="1"/>
                    <a:pt x="4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5;p54">
              <a:extLst>
                <a:ext uri="{FF2B5EF4-FFF2-40B4-BE49-F238E27FC236}">
                  <a16:creationId xmlns:a16="http://schemas.microsoft.com/office/drawing/2014/main" id="{338C5833-CA50-904E-C98B-4F43DBB4F5A4}"/>
                </a:ext>
              </a:extLst>
            </p:cNvPr>
            <p:cNvSpPr/>
            <p:nvPr/>
          </p:nvSpPr>
          <p:spPr>
            <a:xfrm>
              <a:off x="2620865" y="378639"/>
              <a:ext cx="15036" cy="13344"/>
            </a:xfrm>
            <a:custGeom>
              <a:avLst/>
              <a:gdLst/>
              <a:ahLst/>
              <a:cxnLst/>
              <a:rect l="l" t="t" r="r" b="b"/>
              <a:pathLst>
                <a:path w="480" h="426" extrusionOk="0">
                  <a:moveTo>
                    <a:pt x="269" y="0"/>
                  </a:moveTo>
                  <a:cubicBezTo>
                    <a:pt x="173" y="0"/>
                    <a:pt x="66" y="91"/>
                    <a:pt x="1" y="426"/>
                  </a:cubicBezTo>
                  <a:lnTo>
                    <a:pt x="479" y="124"/>
                  </a:lnTo>
                  <a:cubicBezTo>
                    <a:pt x="479" y="124"/>
                    <a:pt x="382" y="0"/>
                    <a:pt x="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6;p54">
              <a:extLst>
                <a:ext uri="{FF2B5EF4-FFF2-40B4-BE49-F238E27FC236}">
                  <a16:creationId xmlns:a16="http://schemas.microsoft.com/office/drawing/2014/main" id="{D1708F4D-FA33-5DEE-6DF7-CF2DBBAB39ED}"/>
                </a:ext>
              </a:extLst>
            </p:cNvPr>
            <p:cNvSpPr/>
            <p:nvPr/>
          </p:nvSpPr>
          <p:spPr>
            <a:xfrm>
              <a:off x="2470691" y="1012572"/>
              <a:ext cx="131408" cy="44607"/>
            </a:xfrm>
            <a:custGeom>
              <a:avLst/>
              <a:gdLst/>
              <a:ahLst/>
              <a:cxnLst/>
              <a:rect l="l" t="t" r="r" b="b"/>
              <a:pathLst>
                <a:path w="4195" h="1424" extrusionOk="0">
                  <a:moveTo>
                    <a:pt x="1182" y="0"/>
                  </a:moveTo>
                  <a:cubicBezTo>
                    <a:pt x="485" y="0"/>
                    <a:pt x="1" y="175"/>
                    <a:pt x="1" y="175"/>
                  </a:cubicBezTo>
                  <a:lnTo>
                    <a:pt x="725" y="1423"/>
                  </a:lnTo>
                  <a:lnTo>
                    <a:pt x="4194" y="1423"/>
                  </a:lnTo>
                  <a:cubicBezTo>
                    <a:pt x="3205" y="261"/>
                    <a:pt x="2035" y="0"/>
                    <a:pt x="1182" y="0"/>
                  </a:cubicBezTo>
                  <a:close/>
                </a:path>
              </a:pathLst>
            </a:custGeom>
            <a:solidFill>
              <a:srgbClr val="C97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7;p54">
              <a:extLst>
                <a:ext uri="{FF2B5EF4-FFF2-40B4-BE49-F238E27FC236}">
                  <a16:creationId xmlns:a16="http://schemas.microsoft.com/office/drawing/2014/main" id="{53ECAC80-900F-CEA4-CA75-C848AB945D16}"/>
                </a:ext>
              </a:extLst>
            </p:cNvPr>
            <p:cNvSpPr/>
            <p:nvPr/>
          </p:nvSpPr>
          <p:spPr>
            <a:xfrm>
              <a:off x="2224473" y="1378861"/>
              <a:ext cx="45641" cy="271212"/>
            </a:xfrm>
            <a:custGeom>
              <a:avLst/>
              <a:gdLst/>
              <a:ahLst/>
              <a:cxnLst/>
              <a:rect l="l" t="t" r="r" b="b"/>
              <a:pathLst>
                <a:path w="1457" h="8658" extrusionOk="0">
                  <a:moveTo>
                    <a:pt x="1" y="1"/>
                  </a:moveTo>
                  <a:lnTo>
                    <a:pt x="1" y="8657"/>
                  </a:lnTo>
                  <a:lnTo>
                    <a:pt x="1456" y="8657"/>
                  </a:lnTo>
                  <a:lnTo>
                    <a:pt x="1456" y="1"/>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88;p54">
              <a:extLst>
                <a:ext uri="{FF2B5EF4-FFF2-40B4-BE49-F238E27FC236}">
                  <a16:creationId xmlns:a16="http://schemas.microsoft.com/office/drawing/2014/main" id="{D07F0042-31DA-4E01-8A22-0802EA8B693F}"/>
                </a:ext>
              </a:extLst>
            </p:cNvPr>
            <p:cNvSpPr/>
            <p:nvPr/>
          </p:nvSpPr>
          <p:spPr>
            <a:xfrm>
              <a:off x="2207902" y="1485587"/>
              <a:ext cx="78720" cy="164488"/>
            </a:xfrm>
            <a:custGeom>
              <a:avLst/>
              <a:gdLst/>
              <a:ahLst/>
              <a:cxnLst/>
              <a:rect l="l" t="t" r="r" b="b"/>
              <a:pathLst>
                <a:path w="2513" h="5251" extrusionOk="0">
                  <a:moveTo>
                    <a:pt x="1" y="0"/>
                  </a:moveTo>
                  <a:lnTo>
                    <a:pt x="1" y="5250"/>
                  </a:lnTo>
                  <a:lnTo>
                    <a:pt x="2513" y="5250"/>
                  </a:lnTo>
                  <a:lnTo>
                    <a:pt x="2513"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89;p54">
              <a:extLst>
                <a:ext uri="{FF2B5EF4-FFF2-40B4-BE49-F238E27FC236}">
                  <a16:creationId xmlns:a16="http://schemas.microsoft.com/office/drawing/2014/main" id="{69EC472D-55FE-F557-5CC3-E8CF38C5220D}"/>
                </a:ext>
              </a:extLst>
            </p:cNvPr>
            <p:cNvSpPr/>
            <p:nvPr/>
          </p:nvSpPr>
          <p:spPr>
            <a:xfrm>
              <a:off x="1968074" y="1650046"/>
              <a:ext cx="318544" cy="84828"/>
            </a:xfrm>
            <a:custGeom>
              <a:avLst/>
              <a:gdLst/>
              <a:ahLst/>
              <a:cxnLst/>
              <a:rect l="l" t="t" r="r" b="b"/>
              <a:pathLst>
                <a:path w="10169" h="2708" extrusionOk="0">
                  <a:moveTo>
                    <a:pt x="7657" y="0"/>
                  </a:moveTo>
                  <a:lnTo>
                    <a:pt x="1" y="1784"/>
                  </a:lnTo>
                  <a:lnTo>
                    <a:pt x="1" y="2708"/>
                  </a:lnTo>
                  <a:lnTo>
                    <a:pt x="1985" y="2708"/>
                  </a:lnTo>
                  <a:lnTo>
                    <a:pt x="1985" y="2105"/>
                  </a:lnTo>
                  <a:lnTo>
                    <a:pt x="9939" y="1214"/>
                  </a:lnTo>
                  <a:lnTo>
                    <a:pt x="10169"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0;p54">
              <a:extLst>
                <a:ext uri="{FF2B5EF4-FFF2-40B4-BE49-F238E27FC236}">
                  <a16:creationId xmlns:a16="http://schemas.microsoft.com/office/drawing/2014/main" id="{2666902E-BC62-93A7-EAB8-0DC428947730}"/>
                </a:ext>
              </a:extLst>
            </p:cNvPr>
            <p:cNvSpPr/>
            <p:nvPr/>
          </p:nvSpPr>
          <p:spPr>
            <a:xfrm>
              <a:off x="2203328" y="1650046"/>
              <a:ext cx="318544" cy="84828"/>
            </a:xfrm>
            <a:custGeom>
              <a:avLst/>
              <a:gdLst/>
              <a:ahLst/>
              <a:cxnLst/>
              <a:rect l="l" t="t" r="r" b="b"/>
              <a:pathLst>
                <a:path w="10169" h="2708" extrusionOk="0">
                  <a:moveTo>
                    <a:pt x="0" y="0"/>
                  </a:moveTo>
                  <a:lnTo>
                    <a:pt x="230" y="1214"/>
                  </a:lnTo>
                  <a:lnTo>
                    <a:pt x="8185" y="2105"/>
                  </a:lnTo>
                  <a:lnTo>
                    <a:pt x="8185" y="2708"/>
                  </a:lnTo>
                  <a:lnTo>
                    <a:pt x="10169" y="2708"/>
                  </a:lnTo>
                  <a:lnTo>
                    <a:pt x="10169" y="1784"/>
                  </a:lnTo>
                  <a:lnTo>
                    <a:pt x="2512"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91;p54">
              <a:extLst>
                <a:ext uri="{FF2B5EF4-FFF2-40B4-BE49-F238E27FC236}">
                  <a16:creationId xmlns:a16="http://schemas.microsoft.com/office/drawing/2014/main" id="{01008000-790D-0882-4971-06C8B4C81814}"/>
                </a:ext>
              </a:extLst>
            </p:cNvPr>
            <p:cNvSpPr/>
            <p:nvPr/>
          </p:nvSpPr>
          <p:spPr>
            <a:xfrm>
              <a:off x="1962185" y="1709470"/>
              <a:ext cx="69260" cy="69260"/>
            </a:xfrm>
            <a:custGeom>
              <a:avLst/>
              <a:gdLst/>
              <a:ahLst/>
              <a:cxnLst/>
              <a:rect l="l" t="t" r="r" b="b"/>
              <a:pathLst>
                <a:path w="2211" h="2211" extrusionOk="0">
                  <a:moveTo>
                    <a:pt x="1106" y="1"/>
                  </a:moveTo>
                  <a:cubicBezTo>
                    <a:pt x="495" y="1"/>
                    <a:pt x="0" y="494"/>
                    <a:pt x="0" y="1105"/>
                  </a:cubicBezTo>
                  <a:cubicBezTo>
                    <a:pt x="0" y="1716"/>
                    <a:pt x="495" y="2210"/>
                    <a:pt x="1106" y="2210"/>
                  </a:cubicBezTo>
                  <a:cubicBezTo>
                    <a:pt x="1717" y="2210"/>
                    <a:pt x="2210" y="1716"/>
                    <a:pt x="2210" y="1105"/>
                  </a:cubicBezTo>
                  <a:cubicBezTo>
                    <a:pt x="2210" y="494"/>
                    <a:pt x="1717" y="1"/>
                    <a:pt x="1106" y="1"/>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92;p54">
              <a:extLst>
                <a:ext uri="{FF2B5EF4-FFF2-40B4-BE49-F238E27FC236}">
                  <a16:creationId xmlns:a16="http://schemas.microsoft.com/office/drawing/2014/main" id="{18CECD71-BBD2-81E3-8D6E-035E0443AEF0}"/>
                </a:ext>
              </a:extLst>
            </p:cNvPr>
            <p:cNvSpPr/>
            <p:nvPr/>
          </p:nvSpPr>
          <p:spPr>
            <a:xfrm>
              <a:off x="2207338" y="1709470"/>
              <a:ext cx="34645" cy="69260"/>
            </a:xfrm>
            <a:custGeom>
              <a:avLst/>
              <a:gdLst/>
              <a:ahLst/>
              <a:cxnLst/>
              <a:rect l="l" t="t" r="r" b="b"/>
              <a:pathLst>
                <a:path w="1106" h="2211" extrusionOk="0">
                  <a:moveTo>
                    <a:pt x="555" y="1"/>
                  </a:moveTo>
                  <a:cubicBezTo>
                    <a:pt x="250" y="1"/>
                    <a:pt x="1" y="494"/>
                    <a:pt x="1" y="1105"/>
                  </a:cubicBezTo>
                  <a:cubicBezTo>
                    <a:pt x="1" y="1716"/>
                    <a:pt x="250" y="2210"/>
                    <a:pt x="555" y="2210"/>
                  </a:cubicBezTo>
                  <a:cubicBezTo>
                    <a:pt x="861" y="2210"/>
                    <a:pt x="1105" y="1716"/>
                    <a:pt x="1105" y="1105"/>
                  </a:cubicBezTo>
                  <a:cubicBezTo>
                    <a:pt x="1105" y="494"/>
                    <a:pt x="861" y="1"/>
                    <a:pt x="555" y="1"/>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93;p54">
              <a:extLst>
                <a:ext uri="{FF2B5EF4-FFF2-40B4-BE49-F238E27FC236}">
                  <a16:creationId xmlns:a16="http://schemas.microsoft.com/office/drawing/2014/main" id="{3CCE5C9B-21B5-EE77-4878-2FDA99AFDC8C}"/>
                </a:ext>
              </a:extLst>
            </p:cNvPr>
            <p:cNvSpPr/>
            <p:nvPr/>
          </p:nvSpPr>
          <p:spPr>
            <a:xfrm>
              <a:off x="2159848" y="1709470"/>
              <a:ext cx="34614" cy="69260"/>
            </a:xfrm>
            <a:custGeom>
              <a:avLst/>
              <a:gdLst/>
              <a:ahLst/>
              <a:cxnLst/>
              <a:rect l="l" t="t" r="r" b="b"/>
              <a:pathLst>
                <a:path w="1105" h="2211" extrusionOk="0">
                  <a:moveTo>
                    <a:pt x="551" y="1"/>
                  </a:moveTo>
                  <a:cubicBezTo>
                    <a:pt x="245" y="1"/>
                    <a:pt x="1" y="494"/>
                    <a:pt x="1" y="1105"/>
                  </a:cubicBezTo>
                  <a:cubicBezTo>
                    <a:pt x="1" y="1716"/>
                    <a:pt x="245" y="2210"/>
                    <a:pt x="551" y="2210"/>
                  </a:cubicBezTo>
                  <a:cubicBezTo>
                    <a:pt x="856" y="2210"/>
                    <a:pt x="1105" y="1716"/>
                    <a:pt x="1105" y="1105"/>
                  </a:cubicBezTo>
                  <a:cubicBezTo>
                    <a:pt x="1105" y="494"/>
                    <a:pt x="856" y="1"/>
                    <a:pt x="551" y="1"/>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4;p54">
              <a:extLst>
                <a:ext uri="{FF2B5EF4-FFF2-40B4-BE49-F238E27FC236}">
                  <a16:creationId xmlns:a16="http://schemas.microsoft.com/office/drawing/2014/main" id="{34E9B00A-B6B5-DA8D-658F-9F721A3493E2}"/>
                </a:ext>
              </a:extLst>
            </p:cNvPr>
            <p:cNvSpPr/>
            <p:nvPr/>
          </p:nvSpPr>
          <p:spPr>
            <a:xfrm>
              <a:off x="2452491" y="1709470"/>
              <a:ext cx="69385" cy="69260"/>
            </a:xfrm>
            <a:custGeom>
              <a:avLst/>
              <a:gdLst/>
              <a:ahLst/>
              <a:cxnLst/>
              <a:rect l="l" t="t" r="r" b="b"/>
              <a:pathLst>
                <a:path w="2215" h="2211" extrusionOk="0">
                  <a:moveTo>
                    <a:pt x="1109" y="1"/>
                  </a:moveTo>
                  <a:cubicBezTo>
                    <a:pt x="498" y="1"/>
                    <a:pt x="0" y="494"/>
                    <a:pt x="0" y="1105"/>
                  </a:cubicBezTo>
                  <a:cubicBezTo>
                    <a:pt x="0" y="1716"/>
                    <a:pt x="498" y="2210"/>
                    <a:pt x="1109" y="2210"/>
                  </a:cubicBezTo>
                  <a:cubicBezTo>
                    <a:pt x="1720" y="2210"/>
                    <a:pt x="2215" y="1716"/>
                    <a:pt x="2215" y="1105"/>
                  </a:cubicBezTo>
                  <a:cubicBezTo>
                    <a:pt x="2215" y="494"/>
                    <a:pt x="1720" y="1"/>
                    <a:pt x="1109" y="1"/>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5;p54">
              <a:extLst>
                <a:ext uri="{FF2B5EF4-FFF2-40B4-BE49-F238E27FC236}">
                  <a16:creationId xmlns:a16="http://schemas.microsoft.com/office/drawing/2014/main" id="{37D4A422-18D9-3040-2549-E31A439B296D}"/>
                </a:ext>
              </a:extLst>
            </p:cNvPr>
            <p:cNvSpPr/>
            <p:nvPr/>
          </p:nvSpPr>
          <p:spPr>
            <a:xfrm>
              <a:off x="2184188" y="1650046"/>
              <a:ext cx="97859" cy="84828"/>
            </a:xfrm>
            <a:custGeom>
              <a:avLst/>
              <a:gdLst/>
              <a:ahLst/>
              <a:cxnLst/>
              <a:rect l="l" t="t" r="r" b="b"/>
              <a:pathLst>
                <a:path w="3124" h="2708" extrusionOk="0">
                  <a:moveTo>
                    <a:pt x="611" y="0"/>
                  </a:moveTo>
                  <a:lnTo>
                    <a:pt x="0" y="1898"/>
                  </a:lnTo>
                  <a:lnTo>
                    <a:pt x="0" y="2708"/>
                  </a:lnTo>
                  <a:lnTo>
                    <a:pt x="1297" y="2708"/>
                  </a:lnTo>
                  <a:lnTo>
                    <a:pt x="1297" y="1898"/>
                  </a:lnTo>
                  <a:lnTo>
                    <a:pt x="3123" y="0"/>
                  </a:ln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6;p54">
              <a:extLst>
                <a:ext uri="{FF2B5EF4-FFF2-40B4-BE49-F238E27FC236}">
                  <a16:creationId xmlns:a16="http://schemas.microsoft.com/office/drawing/2014/main" id="{A0003766-AE71-BCBD-E617-BF1D6BE05138}"/>
                </a:ext>
              </a:extLst>
            </p:cNvPr>
            <p:cNvSpPr/>
            <p:nvPr/>
          </p:nvSpPr>
          <p:spPr>
            <a:xfrm>
              <a:off x="1989250" y="1290022"/>
              <a:ext cx="524944" cy="92691"/>
            </a:xfrm>
            <a:custGeom>
              <a:avLst/>
              <a:gdLst/>
              <a:ahLst/>
              <a:cxnLst/>
              <a:rect l="l" t="t" r="r" b="b"/>
              <a:pathLst>
                <a:path w="16758" h="2959" extrusionOk="0">
                  <a:moveTo>
                    <a:pt x="61" y="1"/>
                  </a:moveTo>
                  <a:cubicBezTo>
                    <a:pt x="26" y="1"/>
                    <a:pt x="0" y="27"/>
                    <a:pt x="0" y="61"/>
                  </a:cubicBezTo>
                  <a:lnTo>
                    <a:pt x="0" y="2772"/>
                  </a:lnTo>
                  <a:cubicBezTo>
                    <a:pt x="0" y="2875"/>
                    <a:pt x="83" y="2958"/>
                    <a:pt x="185" y="2958"/>
                  </a:cubicBezTo>
                  <a:lnTo>
                    <a:pt x="16573" y="2958"/>
                  </a:lnTo>
                  <a:cubicBezTo>
                    <a:pt x="16675" y="2958"/>
                    <a:pt x="16757" y="2875"/>
                    <a:pt x="16757" y="2772"/>
                  </a:cubicBezTo>
                  <a:lnTo>
                    <a:pt x="16757" y="61"/>
                  </a:lnTo>
                  <a:cubicBezTo>
                    <a:pt x="16757" y="27"/>
                    <a:pt x="16731" y="1"/>
                    <a:pt x="16697" y="1"/>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7;p54">
              <a:extLst>
                <a:ext uri="{FF2B5EF4-FFF2-40B4-BE49-F238E27FC236}">
                  <a16:creationId xmlns:a16="http://schemas.microsoft.com/office/drawing/2014/main" id="{57238046-E66B-1AB9-045D-7619D2D7A396}"/>
                </a:ext>
              </a:extLst>
            </p:cNvPr>
            <p:cNvSpPr/>
            <p:nvPr/>
          </p:nvSpPr>
          <p:spPr>
            <a:xfrm>
              <a:off x="1923780" y="804258"/>
              <a:ext cx="346329" cy="412895"/>
            </a:xfrm>
            <a:custGeom>
              <a:avLst/>
              <a:gdLst/>
              <a:ahLst/>
              <a:cxnLst/>
              <a:rect l="l" t="t" r="r" b="b"/>
              <a:pathLst>
                <a:path w="11056" h="13181" extrusionOk="0">
                  <a:moveTo>
                    <a:pt x="3440" y="1"/>
                  </a:moveTo>
                  <a:cubicBezTo>
                    <a:pt x="2702" y="1"/>
                    <a:pt x="1889" y="68"/>
                    <a:pt x="1068" y="259"/>
                  </a:cubicBezTo>
                  <a:cubicBezTo>
                    <a:pt x="487" y="394"/>
                    <a:pt x="76" y="918"/>
                    <a:pt x="69" y="1515"/>
                  </a:cubicBezTo>
                  <a:cubicBezTo>
                    <a:pt x="1" y="6418"/>
                    <a:pt x="1354" y="13180"/>
                    <a:pt x="1354" y="13180"/>
                  </a:cubicBezTo>
                  <a:lnTo>
                    <a:pt x="11055" y="12773"/>
                  </a:lnTo>
                  <a:lnTo>
                    <a:pt x="6564" y="391"/>
                  </a:lnTo>
                  <a:cubicBezTo>
                    <a:pt x="6564" y="391"/>
                    <a:pt x="5217" y="1"/>
                    <a:pt x="3440" y="1"/>
                  </a:cubicBezTo>
                  <a:close/>
                </a:path>
              </a:pathLst>
            </a:custGeom>
            <a:solidFill>
              <a:srgbClr val="242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8;p54">
              <a:extLst>
                <a:ext uri="{FF2B5EF4-FFF2-40B4-BE49-F238E27FC236}">
                  <a16:creationId xmlns:a16="http://schemas.microsoft.com/office/drawing/2014/main" id="{AAB2E846-B9A7-48A9-FCE8-7098002140F4}"/>
                </a:ext>
              </a:extLst>
            </p:cNvPr>
            <p:cNvSpPr/>
            <p:nvPr/>
          </p:nvSpPr>
          <p:spPr>
            <a:xfrm>
              <a:off x="2547846" y="1687605"/>
              <a:ext cx="218586" cy="101054"/>
            </a:xfrm>
            <a:custGeom>
              <a:avLst/>
              <a:gdLst/>
              <a:ahLst/>
              <a:cxnLst/>
              <a:rect l="l" t="t" r="r" b="b"/>
              <a:pathLst>
                <a:path w="6978" h="3226" extrusionOk="0">
                  <a:moveTo>
                    <a:pt x="220" y="1"/>
                  </a:moveTo>
                  <a:lnTo>
                    <a:pt x="1" y="2124"/>
                  </a:lnTo>
                  <a:lnTo>
                    <a:pt x="6978" y="3225"/>
                  </a:lnTo>
                  <a:lnTo>
                    <a:pt x="6978" y="3225"/>
                  </a:lnTo>
                  <a:lnTo>
                    <a:pt x="1193" y="842"/>
                  </a:lnTo>
                  <a:lnTo>
                    <a:pt x="928" y="46"/>
                  </a:lnTo>
                  <a:lnTo>
                    <a:pt x="220" y="1"/>
                  </a:ln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9;p54">
              <a:extLst>
                <a:ext uri="{FF2B5EF4-FFF2-40B4-BE49-F238E27FC236}">
                  <a16:creationId xmlns:a16="http://schemas.microsoft.com/office/drawing/2014/main" id="{A5CD116C-074E-5475-568E-3D40CC473A0D}"/>
                </a:ext>
              </a:extLst>
            </p:cNvPr>
            <p:cNvSpPr/>
            <p:nvPr/>
          </p:nvSpPr>
          <p:spPr>
            <a:xfrm>
              <a:off x="1993134" y="1152284"/>
              <a:ext cx="626813" cy="543019"/>
            </a:xfrm>
            <a:custGeom>
              <a:avLst/>
              <a:gdLst/>
              <a:ahLst/>
              <a:cxnLst/>
              <a:rect l="l" t="t" r="r" b="b"/>
              <a:pathLst>
                <a:path w="20010" h="17335" extrusionOk="0">
                  <a:moveTo>
                    <a:pt x="15155" y="1"/>
                  </a:moveTo>
                  <a:cubicBezTo>
                    <a:pt x="13541" y="1"/>
                    <a:pt x="11391" y="108"/>
                    <a:pt x="8528" y="399"/>
                  </a:cubicBezTo>
                  <a:cubicBezTo>
                    <a:pt x="4881" y="1154"/>
                    <a:pt x="860" y="2798"/>
                    <a:pt x="860" y="2798"/>
                  </a:cubicBezTo>
                  <a:cubicBezTo>
                    <a:pt x="860" y="2798"/>
                    <a:pt x="0" y="5499"/>
                    <a:pt x="3915" y="5552"/>
                  </a:cubicBezTo>
                  <a:cubicBezTo>
                    <a:pt x="4057" y="5554"/>
                    <a:pt x="4203" y="5555"/>
                    <a:pt x="4351" y="5555"/>
                  </a:cubicBezTo>
                  <a:cubicBezTo>
                    <a:pt x="8304" y="5555"/>
                    <a:pt x="14431" y="4906"/>
                    <a:pt x="14431" y="4906"/>
                  </a:cubicBezTo>
                  <a:lnTo>
                    <a:pt x="17543" y="17301"/>
                  </a:lnTo>
                  <a:cubicBezTo>
                    <a:pt x="17543" y="17301"/>
                    <a:pt x="17849" y="17334"/>
                    <a:pt x="18210" y="17334"/>
                  </a:cubicBezTo>
                  <a:cubicBezTo>
                    <a:pt x="18635" y="17334"/>
                    <a:pt x="19138" y="17288"/>
                    <a:pt x="19312" y="17086"/>
                  </a:cubicBezTo>
                  <a:lnTo>
                    <a:pt x="16845" y="2440"/>
                  </a:lnTo>
                  <a:lnTo>
                    <a:pt x="15932" y="1475"/>
                  </a:lnTo>
                  <a:lnTo>
                    <a:pt x="20010" y="883"/>
                  </a:lnTo>
                  <a:cubicBezTo>
                    <a:pt x="20010" y="883"/>
                    <a:pt x="19774" y="1"/>
                    <a:pt x="151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00;p54">
              <a:extLst>
                <a:ext uri="{FF2B5EF4-FFF2-40B4-BE49-F238E27FC236}">
                  <a16:creationId xmlns:a16="http://schemas.microsoft.com/office/drawing/2014/main" id="{263ED780-4416-252A-F890-09CC4353A81F}"/>
                </a:ext>
              </a:extLst>
            </p:cNvPr>
            <p:cNvSpPr/>
            <p:nvPr/>
          </p:nvSpPr>
          <p:spPr>
            <a:xfrm>
              <a:off x="2247748" y="1190407"/>
              <a:ext cx="118064" cy="6860"/>
            </a:xfrm>
            <a:custGeom>
              <a:avLst/>
              <a:gdLst/>
              <a:ahLst/>
              <a:cxnLst/>
              <a:rect l="l" t="t" r="r" b="b"/>
              <a:pathLst>
                <a:path w="3769" h="219" extrusionOk="0">
                  <a:moveTo>
                    <a:pt x="951" y="0"/>
                  </a:moveTo>
                  <a:cubicBezTo>
                    <a:pt x="634" y="0"/>
                    <a:pt x="317" y="9"/>
                    <a:pt x="1" y="31"/>
                  </a:cubicBezTo>
                  <a:cubicBezTo>
                    <a:pt x="626" y="129"/>
                    <a:pt x="1253" y="171"/>
                    <a:pt x="1883" y="197"/>
                  </a:cubicBezTo>
                  <a:cubicBezTo>
                    <a:pt x="2189" y="210"/>
                    <a:pt x="2497" y="219"/>
                    <a:pt x="2806" y="219"/>
                  </a:cubicBezTo>
                  <a:cubicBezTo>
                    <a:pt x="3126" y="219"/>
                    <a:pt x="3447" y="209"/>
                    <a:pt x="3768" y="186"/>
                  </a:cubicBezTo>
                  <a:cubicBezTo>
                    <a:pt x="3142" y="91"/>
                    <a:pt x="2516" y="50"/>
                    <a:pt x="1886" y="20"/>
                  </a:cubicBezTo>
                  <a:cubicBezTo>
                    <a:pt x="1575" y="8"/>
                    <a:pt x="1263" y="0"/>
                    <a:pt x="951" y="0"/>
                  </a:cubicBezTo>
                  <a:close/>
                </a:path>
              </a:pathLst>
            </a:custGeom>
            <a:solidFill>
              <a:srgbClr val="1D2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1;p54">
              <a:extLst>
                <a:ext uri="{FF2B5EF4-FFF2-40B4-BE49-F238E27FC236}">
                  <a16:creationId xmlns:a16="http://schemas.microsoft.com/office/drawing/2014/main" id="{5E27F346-49E0-4543-A5AE-EE139538FCE0}"/>
                </a:ext>
              </a:extLst>
            </p:cNvPr>
            <p:cNvSpPr/>
            <p:nvPr/>
          </p:nvSpPr>
          <p:spPr>
            <a:xfrm>
              <a:off x="1965725" y="555690"/>
              <a:ext cx="211506" cy="397264"/>
            </a:xfrm>
            <a:custGeom>
              <a:avLst/>
              <a:gdLst/>
              <a:ahLst/>
              <a:cxnLst/>
              <a:rect l="l" t="t" r="r" b="b"/>
              <a:pathLst>
                <a:path w="6752" h="12682" extrusionOk="0">
                  <a:moveTo>
                    <a:pt x="2433" y="1"/>
                  </a:moveTo>
                  <a:cubicBezTo>
                    <a:pt x="2313" y="1"/>
                    <a:pt x="1842" y="120"/>
                    <a:pt x="1" y="1103"/>
                  </a:cubicBezTo>
                  <a:cubicBezTo>
                    <a:pt x="253" y="2193"/>
                    <a:pt x="1886" y="9536"/>
                    <a:pt x="1886" y="9536"/>
                  </a:cubicBezTo>
                  <a:lnTo>
                    <a:pt x="2645" y="12347"/>
                  </a:lnTo>
                  <a:lnTo>
                    <a:pt x="4405" y="12682"/>
                  </a:lnTo>
                  <a:lnTo>
                    <a:pt x="4614" y="11546"/>
                  </a:lnTo>
                  <a:lnTo>
                    <a:pt x="3357" y="8865"/>
                  </a:lnTo>
                  <a:cubicBezTo>
                    <a:pt x="3357" y="8865"/>
                    <a:pt x="6586" y="8065"/>
                    <a:pt x="6668" y="7481"/>
                  </a:cubicBezTo>
                  <a:cubicBezTo>
                    <a:pt x="6752" y="6893"/>
                    <a:pt x="5284" y="4000"/>
                    <a:pt x="4405" y="2151"/>
                  </a:cubicBezTo>
                  <a:cubicBezTo>
                    <a:pt x="3523" y="307"/>
                    <a:pt x="2475" y="13"/>
                    <a:pt x="2475" y="13"/>
                  </a:cubicBezTo>
                  <a:cubicBezTo>
                    <a:pt x="2475" y="13"/>
                    <a:pt x="2472" y="1"/>
                    <a:pt x="2433" y="1"/>
                  </a:cubicBezTo>
                  <a:close/>
                </a:path>
              </a:pathLst>
            </a:custGeom>
            <a:solidFill>
              <a:srgbClr val="C97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2;p54">
              <a:extLst>
                <a:ext uri="{FF2B5EF4-FFF2-40B4-BE49-F238E27FC236}">
                  <a16:creationId xmlns:a16="http://schemas.microsoft.com/office/drawing/2014/main" id="{BB2D0A52-FC81-98B6-86F7-9312BCB9026D}"/>
                </a:ext>
              </a:extLst>
            </p:cNvPr>
            <p:cNvSpPr/>
            <p:nvPr/>
          </p:nvSpPr>
          <p:spPr>
            <a:xfrm>
              <a:off x="2021233" y="702669"/>
              <a:ext cx="154965" cy="130782"/>
            </a:xfrm>
            <a:custGeom>
              <a:avLst/>
              <a:gdLst/>
              <a:ahLst/>
              <a:cxnLst/>
              <a:rect l="l" t="t" r="r" b="b"/>
              <a:pathLst>
                <a:path w="4947" h="4175" extrusionOk="0">
                  <a:moveTo>
                    <a:pt x="2789" y="0"/>
                  </a:moveTo>
                  <a:cubicBezTo>
                    <a:pt x="2127" y="0"/>
                    <a:pt x="1353" y="112"/>
                    <a:pt x="786" y="533"/>
                  </a:cubicBezTo>
                  <a:cubicBezTo>
                    <a:pt x="152" y="963"/>
                    <a:pt x="1" y="1427"/>
                    <a:pt x="1" y="1427"/>
                  </a:cubicBezTo>
                  <a:cubicBezTo>
                    <a:pt x="1" y="1427"/>
                    <a:pt x="35" y="4174"/>
                    <a:pt x="1537" y="4174"/>
                  </a:cubicBezTo>
                  <a:cubicBezTo>
                    <a:pt x="1553" y="4174"/>
                    <a:pt x="1569" y="4174"/>
                    <a:pt x="1585" y="4173"/>
                  </a:cubicBezTo>
                  <a:cubicBezTo>
                    <a:pt x="1585" y="4173"/>
                    <a:pt x="4814" y="3373"/>
                    <a:pt x="4896" y="2789"/>
                  </a:cubicBezTo>
                  <a:cubicBezTo>
                    <a:pt x="4946" y="2445"/>
                    <a:pt x="4475" y="1333"/>
                    <a:pt x="3897" y="96"/>
                  </a:cubicBezTo>
                  <a:cubicBezTo>
                    <a:pt x="3653" y="54"/>
                    <a:pt x="3248" y="0"/>
                    <a:pt x="2789" y="0"/>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3;p54">
              <a:extLst>
                <a:ext uri="{FF2B5EF4-FFF2-40B4-BE49-F238E27FC236}">
                  <a16:creationId xmlns:a16="http://schemas.microsoft.com/office/drawing/2014/main" id="{3C9A7079-CB17-A179-E436-297C805C6E36}"/>
                </a:ext>
              </a:extLst>
            </p:cNvPr>
            <p:cNvSpPr/>
            <p:nvPr/>
          </p:nvSpPr>
          <p:spPr>
            <a:xfrm>
              <a:off x="1902385" y="830884"/>
              <a:ext cx="591009" cy="409198"/>
            </a:xfrm>
            <a:custGeom>
              <a:avLst/>
              <a:gdLst/>
              <a:ahLst/>
              <a:cxnLst/>
              <a:rect l="l" t="t" r="r" b="b"/>
              <a:pathLst>
                <a:path w="18867" h="13063" extrusionOk="0">
                  <a:moveTo>
                    <a:pt x="2422" y="1"/>
                  </a:moveTo>
                  <a:cubicBezTo>
                    <a:pt x="2422" y="1"/>
                    <a:pt x="2958" y="989"/>
                    <a:pt x="3033" y="1106"/>
                  </a:cubicBezTo>
                  <a:lnTo>
                    <a:pt x="0" y="1204"/>
                  </a:lnTo>
                  <a:lnTo>
                    <a:pt x="216" y="10690"/>
                  </a:lnTo>
                  <a:lnTo>
                    <a:pt x="2841" y="9291"/>
                  </a:lnTo>
                  <a:cubicBezTo>
                    <a:pt x="2841" y="9291"/>
                    <a:pt x="2879" y="9517"/>
                    <a:pt x="3640" y="11648"/>
                  </a:cubicBezTo>
                  <a:cubicBezTo>
                    <a:pt x="3033" y="11723"/>
                    <a:pt x="3795" y="12221"/>
                    <a:pt x="3795" y="12221"/>
                  </a:cubicBezTo>
                  <a:cubicBezTo>
                    <a:pt x="3795" y="12221"/>
                    <a:pt x="3410" y="13063"/>
                    <a:pt x="3715" y="13063"/>
                  </a:cubicBezTo>
                  <a:cubicBezTo>
                    <a:pt x="3728" y="13063"/>
                    <a:pt x="3742" y="13061"/>
                    <a:pt x="3757" y="13058"/>
                  </a:cubicBezTo>
                  <a:cubicBezTo>
                    <a:pt x="4134" y="12979"/>
                    <a:pt x="10150" y="11610"/>
                    <a:pt x="11331" y="10849"/>
                  </a:cubicBezTo>
                  <a:cubicBezTo>
                    <a:pt x="11843" y="10518"/>
                    <a:pt x="11839" y="10425"/>
                    <a:pt x="11671" y="10425"/>
                  </a:cubicBezTo>
                  <a:cubicBezTo>
                    <a:pt x="11451" y="10425"/>
                    <a:pt x="10950" y="10584"/>
                    <a:pt x="10950" y="10584"/>
                  </a:cubicBezTo>
                  <a:lnTo>
                    <a:pt x="10075" y="6662"/>
                  </a:lnTo>
                  <a:lnTo>
                    <a:pt x="11750" y="9174"/>
                  </a:lnTo>
                  <a:lnTo>
                    <a:pt x="18867" y="7080"/>
                  </a:lnTo>
                  <a:lnTo>
                    <a:pt x="18143" y="5975"/>
                  </a:lnTo>
                  <a:lnTo>
                    <a:pt x="12624" y="7386"/>
                  </a:lnTo>
                  <a:lnTo>
                    <a:pt x="10720" y="1031"/>
                  </a:lnTo>
                  <a:lnTo>
                    <a:pt x="6039" y="989"/>
                  </a:lnTo>
                  <a:lnTo>
                    <a:pt x="6307" y="344"/>
                  </a:lnTo>
                  <a:lnTo>
                    <a:pt x="5658" y="725"/>
                  </a:lnTo>
                  <a:lnTo>
                    <a:pt x="5964" y="2932"/>
                  </a:lnTo>
                  <a:lnTo>
                    <a:pt x="5165" y="650"/>
                  </a:lnTo>
                  <a:lnTo>
                    <a:pt x="24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4;p54">
              <a:extLst>
                <a:ext uri="{FF2B5EF4-FFF2-40B4-BE49-F238E27FC236}">
                  <a16:creationId xmlns:a16="http://schemas.microsoft.com/office/drawing/2014/main" id="{ED255797-B2A5-E15E-50D5-FDABB8376F1C}"/>
                </a:ext>
              </a:extLst>
            </p:cNvPr>
            <p:cNvSpPr/>
            <p:nvPr/>
          </p:nvSpPr>
          <p:spPr>
            <a:xfrm>
              <a:off x="2466211" y="1157108"/>
              <a:ext cx="229236" cy="97828"/>
            </a:xfrm>
            <a:custGeom>
              <a:avLst/>
              <a:gdLst/>
              <a:ahLst/>
              <a:cxnLst/>
              <a:rect l="l" t="t" r="r" b="b"/>
              <a:pathLst>
                <a:path w="7318" h="3123" extrusionOk="0">
                  <a:moveTo>
                    <a:pt x="2906" y="1"/>
                  </a:moveTo>
                  <a:cubicBezTo>
                    <a:pt x="1445" y="1"/>
                    <a:pt x="1588" y="970"/>
                    <a:pt x="1588" y="970"/>
                  </a:cubicBezTo>
                  <a:lnTo>
                    <a:pt x="1463" y="1000"/>
                  </a:lnTo>
                  <a:cubicBezTo>
                    <a:pt x="1463" y="1000"/>
                    <a:pt x="1464" y="1000"/>
                    <a:pt x="1465" y="1000"/>
                  </a:cubicBezTo>
                  <a:cubicBezTo>
                    <a:pt x="1487" y="1000"/>
                    <a:pt x="1697" y="1028"/>
                    <a:pt x="1" y="2278"/>
                  </a:cubicBezTo>
                  <a:cubicBezTo>
                    <a:pt x="1448" y="2871"/>
                    <a:pt x="2138" y="3122"/>
                    <a:pt x="3093" y="3122"/>
                  </a:cubicBezTo>
                  <a:cubicBezTo>
                    <a:pt x="3495" y="3122"/>
                    <a:pt x="3943" y="3078"/>
                    <a:pt x="4515" y="2995"/>
                  </a:cubicBezTo>
                  <a:cubicBezTo>
                    <a:pt x="6446" y="2712"/>
                    <a:pt x="7317" y="1313"/>
                    <a:pt x="6288" y="875"/>
                  </a:cubicBezTo>
                  <a:cubicBezTo>
                    <a:pt x="4667" y="222"/>
                    <a:pt x="3603" y="1"/>
                    <a:pt x="2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5;p54">
              <a:extLst>
                <a:ext uri="{FF2B5EF4-FFF2-40B4-BE49-F238E27FC236}">
                  <a16:creationId xmlns:a16="http://schemas.microsoft.com/office/drawing/2014/main" id="{0E681632-D4ED-AD02-3433-A11D83069401}"/>
                </a:ext>
              </a:extLst>
            </p:cNvPr>
            <p:cNvSpPr/>
            <p:nvPr/>
          </p:nvSpPr>
          <p:spPr>
            <a:xfrm>
              <a:off x="2508156" y="1234357"/>
              <a:ext cx="18231" cy="14597"/>
            </a:xfrm>
            <a:custGeom>
              <a:avLst/>
              <a:gdLst/>
              <a:ahLst/>
              <a:cxnLst/>
              <a:rect l="l" t="t" r="r" b="b"/>
              <a:pathLst>
                <a:path w="582" h="466" extrusionOk="0">
                  <a:moveTo>
                    <a:pt x="140" y="1"/>
                  </a:moveTo>
                  <a:cubicBezTo>
                    <a:pt x="93" y="1"/>
                    <a:pt x="46" y="8"/>
                    <a:pt x="0" y="32"/>
                  </a:cubicBezTo>
                  <a:cubicBezTo>
                    <a:pt x="117" y="114"/>
                    <a:pt x="215" y="167"/>
                    <a:pt x="302" y="232"/>
                  </a:cubicBezTo>
                  <a:cubicBezTo>
                    <a:pt x="347" y="261"/>
                    <a:pt x="385" y="295"/>
                    <a:pt x="427" y="333"/>
                  </a:cubicBezTo>
                  <a:cubicBezTo>
                    <a:pt x="472" y="367"/>
                    <a:pt x="505" y="413"/>
                    <a:pt x="562" y="465"/>
                  </a:cubicBezTo>
                  <a:cubicBezTo>
                    <a:pt x="581" y="397"/>
                    <a:pt x="573" y="318"/>
                    <a:pt x="543" y="254"/>
                  </a:cubicBezTo>
                  <a:cubicBezTo>
                    <a:pt x="514" y="186"/>
                    <a:pt x="464" y="126"/>
                    <a:pt x="404" y="84"/>
                  </a:cubicBezTo>
                  <a:cubicBezTo>
                    <a:pt x="343" y="46"/>
                    <a:pt x="279" y="16"/>
                    <a:pt x="208" y="5"/>
                  </a:cubicBezTo>
                  <a:cubicBezTo>
                    <a:pt x="185" y="3"/>
                    <a:pt x="163" y="1"/>
                    <a:pt x="140" y="1"/>
                  </a:cubicBezTo>
                  <a:close/>
                </a:path>
              </a:pathLst>
            </a:custGeom>
            <a:solidFill>
              <a:srgbClr val="1D2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6;p54">
              <a:extLst>
                <a:ext uri="{FF2B5EF4-FFF2-40B4-BE49-F238E27FC236}">
                  <a16:creationId xmlns:a16="http://schemas.microsoft.com/office/drawing/2014/main" id="{3B6BBEDD-7382-DB1E-5542-5D70DD607F73}"/>
                </a:ext>
              </a:extLst>
            </p:cNvPr>
            <p:cNvSpPr/>
            <p:nvPr/>
          </p:nvSpPr>
          <p:spPr>
            <a:xfrm>
              <a:off x="2344512" y="1166819"/>
              <a:ext cx="253012" cy="69166"/>
            </a:xfrm>
            <a:custGeom>
              <a:avLst/>
              <a:gdLst/>
              <a:ahLst/>
              <a:cxnLst/>
              <a:rect l="l" t="t" r="r" b="b"/>
              <a:pathLst>
                <a:path w="8077" h="2208" extrusionOk="0">
                  <a:moveTo>
                    <a:pt x="4991" y="0"/>
                  </a:moveTo>
                  <a:cubicBezTo>
                    <a:pt x="4260" y="0"/>
                    <a:pt x="3734" y="360"/>
                    <a:pt x="3407" y="487"/>
                  </a:cubicBezTo>
                  <a:cubicBezTo>
                    <a:pt x="3337" y="514"/>
                    <a:pt x="3254" y="526"/>
                    <a:pt x="3160" y="526"/>
                  </a:cubicBezTo>
                  <a:cubicBezTo>
                    <a:pt x="2578" y="526"/>
                    <a:pt x="1609" y="64"/>
                    <a:pt x="1098" y="64"/>
                  </a:cubicBezTo>
                  <a:cubicBezTo>
                    <a:pt x="505" y="64"/>
                    <a:pt x="0" y="995"/>
                    <a:pt x="1015" y="1331"/>
                  </a:cubicBezTo>
                  <a:cubicBezTo>
                    <a:pt x="2030" y="1671"/>
                    <a:pt x="4926" y="2207"/>
                    <a:pt x="4926" y="2207"/>
                  </a:cubicBezTo>
                  <a:cubicBezTo>
                    <a:pt x="4971" y="2207"/>
                    <a:pt x="5016" y="2207"/>
                    <a:pt x="5059" y="2207"/>
                  </a:cubicBezTo>
                  <a:cubicBezTo>
                    <a:pt x="8077" y="2207"/>
                    <a:pt x="7862" y="1318"/>
                    <a:pt x="6394" y="430"/>
                  </a:cubicBezTo>
                  <a:cubicBezTo>
                    <a:pt x="5862" y="110"/>
                    <a:pt x="5395" y="0"/>
                    <a:pt x="4991" y="0"/>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7;p54">
              <a:extLst>
                <a:ext uri="{FF2B5EF4-FFF2-40B4-BE49-F238E27FC236}">
                  <a16:creationId xmlns:a16="http://schemas.microsoft.com/office/drawing/2014/main" id="{CFC4DC66-8DAB-7FC6-9C06-877386729119}"/>
                </a:ext>
              </a:extLst>
            </p:cNvPr>
            <p:cNvSpPr/>
            <p:nvPr/>
          </p:nvSpPr>
          <p:spPr>
            <a:xfrm>
              <a:off x="1945990" y="539213"/>
              <a:ext cx="135794" cy="183846"/>
            </a:xfrm>
            <a:custGeom>
              <a:avLst/>
              <a:gdLst/>
              <a:ahLst/>
              <a:cxnLst/>
              <a:rect l="l" t="t" r="r" b="b"/>
              <a:pathLst>
                <a:path w="4335" h="5869" extrusionOk="0">
                  <a:moveTo>
                    <a:pt x="3193" y="1"/>
                  </a:moveTo>
                  <a:cubicBezTo>
                    <a:pt x="2957" y="1"/>
                    <a:pt x="2645" y="165"/>
                    <a:pt x="2645" y="286"/>
                  </a:cubicBezTo>
                  <a:cubicBezTo>
                    <a:pt x="2533" y="203"/>
                    <a:pt x="2445" y="171"/>
                    <a:pt x="2377" y="171"/>
                  </a:cubicBezTo>
                  <a:cubicBezTo>
                    <a:pt x="2240" y="171"/>
                    <a:pt x="2184" y="301"/>
                    <a:pt x="2184" y="414"/>
                  </a:cubicBezTo>
                  <a:cubicBezTo>
                    <a:pt x="1956" y="300"/>
                    <a:pt x="1753" y="254"/>
                    <a:pt x="1583" y="254"/>
                  </a:cubicBezTo>
                  <a:cubicBezTo>
                    <a:pt x="1252" y="254"/>
                    <a:pt x="1049" y="429"/>
                    <a:pt x="1049" y="622"/>
                  </a:cubicBezTo>
                  <a:cubicBezTo>
                    <a:pt x="971" y="598"/>
                    <a:pt x="911" y="588"/>
                    <a:pt x="864" y="588"/>
                  </a:cubicBezTo>
                  <a:cubicBezTo>
                    <a:pt x="661" y="588"/>
                    <a:pt x="729" y="781"/>
                    <a:pt x="800" y="916"/>
                  </a:cubicBezTo>
                  <a:cubicBezTo>
                    <a:pt x="253" y="1003"/>
                    <a:pt x="42" y="1462"/>
                    <a:pt x="211" y="1629"/>
                  </a:cubicBezTo>
                  <a:cubicBezTo>
                    <a:pt x="1" y="1840"/>
                    <a:pt x="295" y="2341"/>
                    <a:pt x="589" y="2470"/>
                  </a:cubicBezTo>
                  <a:lnTo>
                    <a:pt x="1555" y="5868"/>
                  </a:lnTo>
                  <a:lnTo>
                    <a:pt x="1804" y="4820"/>
                  </a:lnTo>
                  <a:lnTo>
                    <a:pt x="1090" y="1798"/>
                  </a:lnTo>
                  <a:lnTo>
                    <a:pt x="3735" y="916"/>
                  </a:lnTo>
                  <a:cubicBezTo>
                    <a:pt x="3735" y="916"/>
                    <a:pt x="4335" y="316"/>
                    <a:pt x="3655" y="316"/>
                  </a:cubicBezTo>
                  <a:cubicBezTo>
                    <a:pt x="3594" y="316"/>
                    <a:pt x="3523" y="320"/>
                    <a:pt x="3440" y="331"/>
                  </a:cubicBezTo>
                  <a:cubicBezTo>
                    <a:pt x="3492" y="85"/>
                    <a:pt x="3362" y="1"/>
                    <a:pt x="3193" y="1"/>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8;p54">
              <a:extLst>
                <a:ext uri="{FF2B5EF4-FFF2-40B4-BE49-F238E27FC236}">
                  <a16:creationId xmlns:a16="http://schemas.microsoft.com/office/drawing/2014/main" id="{21A0492D-BA29-F292-CE00-5E35DC0A77D5}"/>
                </a:ext>
              </a:extLst>
            </p:cNvPr>
            <p:cNvSpPr/>
            <p:nvPr/>
          </p:nvSpPr>
          <p:spPr>
            <a:xfrm>
              <a:off x="1960055" y="692708"/>
              <a:ext cx="59580" cy="57763"/>
            </a:xfrm>
            <a:custGeom>
              <a:avLst/>
              <a:gdLst/>
              <a:ahLst/>
              <a:cxnLst/>
              <a:rect l="l" t="t" r="r" b="b"/>
              <a:pathLst>
                <a:path w="1902" h="1844" extrusionOk="0">
                  <a:moveTo>
                    <a:pt x="1042" y="0"/>
                  </a:moveTo>
                  <a:cubicBezTo>
                    <a:pt x="904" y="0"/>
                    <a:pt x="755" y="36"/>
                    <a:pt x="600" y="127"/>
                  </a:cubicBezTo>
                  <a:cubicBezTo>
                    <a:pt x="0" y="479"/>
                    <a:pt x="944" y="1843"/>
                    <a:pt x="1559" y="1843"/>
                  </a:cubicBezTo>
                  <a:cubicBezTo>
                    <a:pt x="1675" y="1843"/>
                    <a:pt x="1780" y="1794"/>
                    <a:pt x="1860" y="1681"/>
                  </a:cubicBezTo>
                  <a:lnTo>
                    <a:pt x="1901" y="463"/>
                  </a:lnTo>
                  <a:cubicBezTo>
                    <a:pt x="1901" y="463"/>
                    <a:pt x="1541" y="0"/>
                    <a:pt x="1042" y="0"/>
                  </a:cubicBezTo>
                  <a:close/>
                </a:path>
              </a:pathLst>
            </a:custGeom>
            <a:solidFill>
              <a:srgbClr val="C97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9;p54">
              <a:extLst>
                <a:ext uri="{FF2B5EF4-FFF2-40B4-BE49-F238E27FC236}">
                  <a16:creationId xmlns:a16="http://schemas.microsoft.com/office/drawing/2014/main" id="{8A9BE317-BF8B-9D80-D96A-328082830657}"/>
                </a:ext>
              </a:extLst>
            </p:cNvPr>
            <p:cNvSpPr/>
            <p:nvPr/>
          </p:nvSpPr>
          <p:spPr>
            <a:xfrm>
              <a:off x="2072670" y="651202"/>
              <a:ext cx="45233" cy="72329"/>
            </a:xfrm>
            <a:custGeom>
              <a:avLst/>
              <a:gdLst/>
              <a:ahLst/>
              <a:cxnLst/>
              <a:rect l="l" t="t" r="r" b="b"/>
              <a:pathLst>
                <a:path w="1444" h="2309" extrusionOk="0">
                  <a:moveTo>
                    <a:pt x="290" y="0"/>
                  </a:moveTo>
                  <a:lnTo>
                    <a:pt x="0" y="1440"/>
                  </a:lnTo>
                  <a:lnTo>
                    <a:pt x="1444" y="2308"/>
                  </a:lnTo>
                  <a:lnTo>
                    <a:pt x="290" y="0"/>
                  </a:lnTo>
                  <a:close/>
                </a:path>
              </a:pathLst>
            </a:custGeom>
            <a:solidFill>
              <a:srgbClr val="C97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10;p54">
              <a:extLst>
                <a:ext uri="{FF2B5EF4-FFF2-40B4-BE49-F238E27FC236}">
                  <a16:creationId xmlns:a16="http://schemas.microsoft.com/office/drawing/2014/main" id="{5B4B8769-8806-E198-88F6-473DC7F69925}"/>
                </a:ext>
              </a:extLst>
            </p:cNvPr>
            <p:cNvSpPr/>
            <p:nvPr/>
          </p:nvSpPr>
          <p:spPr>
            <a:xfrm>
              <a:off x="2072670" y="651202"/>
              <a:ext cx="51780" cy="79409"/>
            </a:xfrm>
            <a:custGeom>
              <a:avLst/>
              <a:gdLst/>
              <a:ahLst/>
              <a:cxnLst/>
              <a:rect l="l" t="t" r="r" b="b"/>
              <a:pathLst>
                <a:path w="1653" h="2535" extrusionOk="0">
                  <a:moveTo>
                    <a:pt x="290" y="0"/>
                  </a:moveTo>
                  <a:cubicBezTo>
                    <a:pt x="445" y="404"/>
                    <a:pt x="615" y="796"/>
                    <a:pt x="796" y="1188"/>
                  </a:cubicBezTo>
                  <a:cubicBezTo>
                    <a:pt x="936" y="1489"/>
                    <a:pt x="1083" y="1788"/>
                    <a:pt x="1234" y="2087"/>
                  </a:cubicBezTo>
                  <a:lnTo>
                    <a:pt x="1234" y="2087"/>
                  </a:lnTo>
                  <a:cubicBezTo>
                    <a:pt x="832" y="1858"/>
                    <a:pt x="421" y="1640"/>
                    <a:pt x="0" y="1440"/>
                  </a:cubicBezTo>
                  <a:lnTo>
                    <a:pt x="0" y="1440"/>
                  </a:lnTo>
                  <a:cubicBezTo>
                    <a:pt x="453" y="1776"/>
                    <a:pt x="923" y="2086"/>
                    <a:pt x="1399" y="2380"/>
                  </a:cubicBezTo>
                  <a:lnTo>
                    <a:pt x="1652" y="2535"/>
                  </a:lnTo>
                  <a:lnTo>
                    <a:pt x="1520" y="2267"/>
                  </a:lnTo>
                  <a:cubicBezTo>
                    <a:pt x="1331" y="1882"/>
                    <a:pt x="1139" y="1497"/>
                    <a:pt x="935" y="1116"/>
                  </a:cubicBezTo>
                  <a:cubicBezTo>
                    <a:pt x="732" y="739"/>
                    <a:pt x="521" y="366"/>
                    <a:pt x="290" y="0"/>
                  </a:cubicBezTo>
                  <a:close/>
                </a:path>
              </a:pathLst>
            </a:custGeom>
            <a:solidFill>
              <a:srgbClr val="A95D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1;p54">
              <a:extLst>
                <a:ext uri="{FF2B5EF4-FFF2-40B4-BE49-F238E27FC236}">
                  <a16:creationId xmlns:a16="http://schemas.microsoft.com/office/drawing/2014/main" id="{350DDFFA-27B2-E7D9-C4C3-B5EA118B15D1}"/>
                </a:ext>
              </a:extLst>
            </p:cNvPr>
            <p:cNvSpPr/>
            <p:nvPr/>
          </p:nvSpPr>
          <p:spPr>
            <a:xfrm>
              <a:off x="1985679" y="703578"/>
              <a:ext cx="31106" cy="29759"/>
            </a:xfrm>
            <a:custGeom>
              <a:avLst/>
              <a:gdLst/>
              <a:ahLst/>
              <a:cxnLst/>
              <a:rect l="l" t="t" r="r" b="b"/>
              <a:pathLst>
                <a:path w="993" h="950" extrusionOk="0">
                  <a:moveTo>
                    <a:pt x="209" y="0"/>
                  </a:moveTo>
                  <a:cubicBezTo>
                    <a:pt x="128" y="0"/>
                    <a:pt x="47" y="31"/>
                    <a:pt x="1" y="93"/>
                  </a:cubicBezTo>
                  <a:cubicBezTo>
                    <a:pt x="37" y="77"/>
                    <a:pt x="73" y="70"/>
                    <a:pt x="108" y="70"/>
                  </a:cubicBezTo>
                  <a:cubicBezTo>
                    <a:pt x="161" y="70"/>
                    <a:pt x="212" y="86"/>
                    <a:pt x="257" y="108"/>
                  </a:cubicBezTo>
                  <a:cubicBezTo>
                    <a:pt x="333" y="146"/>
                    <a:pt x="396" y="207"/>
                    <a:pt x="457" y="271"/>
                  </a:cubicBezTo>
                  <a:cubicBezTo>
                    <a:pt x="518" y="339"/>
                    <a:pt x="574" y="407"/>
                    <a:pt x="627" y="482"/>
                  </a:cubicBezTo>
                  <a:cubicBezTo>
                    <a:pt x="659" y="524"/>
                    <a:pt x="689" y="569"/>
                    <a:pt x="718" y="613"/>
                  </a:cubicBezTo>
                  <a:lnTo>
                    <a:pt x="718" y="613"/>
                  </a:lnTo>
                  <a:cubicBezTo>
                    <a:pt x="707" y="615"/>
                    <a:pt x="695" y="618"/>
                    <a:pt x="683" y="621"/>
                  </a:cubicBezTo>
                  <a:cubicBezTo>
                    <a:pt x="654" y="633"/>
                    <a:pt x="627" y="644"/>
                    <a:pt x="596" y="663"/>
                  </a:cubicBezTo>
                  <a:cubicBezTo>
                    <a:pt x="577" y="670"/>
                    <a:pt x="563" y="682"/>
                    <a:pt x="548" y="704"/>
                  </a:cubicBezTo>
                  <a:cubicBezTo>
                    <a:pt x="529" y="723"/>
                    <a:pt x="521" y="757"/>
                    <a:pt x="525" y="787"/>
                  </a:cubicBezTo>
                  <a:cubicBezTo>
                    <a:pt x="567" y="885"/>
                    <a:pt x="627" y="889"/>
                    <a:pt x="676" y="915"/>
                  </a:cubicBezTo>
                  <a:cubicBezTo>
                    <a:pt x="729" y="934"/>
                    <a:pt x="786" y="945"/>
                    <a:pt x="838" y="950"/>
                  </a:cubicBezTo>
                  <a:cubicBezTo>
                    <a:pt x="793" y="919"/>
                    <a:pt x="751" y="889"/>
                    <a:pt x="710" y="855"/>
                  </a:cubicBezTo>
                  <a:cubicBezTo>
                    <a:pt x="673" y="828"/>
                    <a:pt x="631" y="776"/>
                    <a:pt x="638" y="769"/>
                  </a:cubicBezTo>
                  <a:lnTo>
                    <a:pt x="638" y="769"/>
                  </a:lnTo>
                  <a:cubicBezTo>
                    <a:pt x="640" y="777"/>
                    <a:pt x="640" y="781"/>
                    <a:pt x="642" y="781"/>
                  </a:cubicBezTo>
                  <a:cubicBezTo>
                    <a:pt x="644" y="781"/>
                    <a:pt x="647" y="779"/>
                    <a:pt x="654" y="776"/>
                  </a:cubicBezTo>
                  <a:cubicBezTo>
                    <a:pt x="673" y="772"/>
                    <a:pt x="695" y="769"/>
                    <a:pt x="718" y="764"/>
                  </a:cubicBezTo>
                  <a:cubicBezTo>
                    <a:pt x="763" y="757"/>
                    <a:pt x="812" y="753"/>
                    <a:pt x="864" y="753"/>
                  </a:cubicBezTo>
                  <a:lnTo>
                    <a:pt x="993" y="750"/>
                  </a:lnTo>
                  <a:lnTo>
                    <a:pt x="929" y="628"/>
                  </a:lnTo>
                  <a:cubicBezTo>
                    <a:pt x="835" y="459"/>
                    <a:pt x="721" y="289"/>
                    <a:pt x="567" y="158"/>
                  </a:cubicBezTo>
                  <a:cubicBezTo>
                    <a:pt x="487" y="90"/>
                    <a:pt x="396" y="33"/>
                    <a:pt x="288" y="10"/>
                  </a:cubicBezTo>
                  <a:cubicBezTo>
                    <a:pt x="263" y="4"/>
                    <a:pt x="236" y="0"/>
                    <a:pt x="209" y="0"/>
                  </a:cubicBezTo>
                  <a:close/>
                </a:path>
              </a:pathLst>
            </a:custGeom>
            <a:solidFill>
              <a:srgbClr val="A95D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2;p54">
              <a:extLst>
                <a:ext uri="{FF2B5EF4-FFF2-40B4-BE49-F238E27FC236}">
                  <a16:creationId xmlns:a16="http://schemas.microsoft.com/office/drawing/2014/main" id="{776EAD88-3353-D97D-DE12-AB22AFE2215F}"/>
                </a:ext>
              </a:extLst>
            </p:cNvPr>
            <p:cNvSpPr/>
            <p:nvPr/>
          </p:nvSpPr>
          <p:spPr>
            <a:xfrm>
              <a:off x="2061768" y="747841"/>
              <a:ext cx="47081" cy="24402"/>
            </a:xfrm>
            <a:custGeom>
              <a:avLst/>
              <a:gdLst/>
              <a:ahLst/>
              <a:cxnLst/>
              <a:rect l="l" t="t" r="r" b="b"/>
              <a:pathLst>
                <a:path w="1503" h="779" extrusionOk="0">
                  <a:moveTo>
                    <a:pt x="1" y="0"/>
                  </a:moveTo>
                  <a:cubicBezTo>
                    <a:pt x="27" y="75"/>
                    <a:pt x="61" y="151"/>
                    <a:pt x="99" y="226"/>
                  </a:cubicBezTo>
                  <a:cubicBezTo>
                    <a:pt x="136" y="302"/>
                    <a:pt x="185" y="369"/>
                    <a:pt x="235" y="437"/>
                  </a:cubicBezTo>
                  <a:cubicBezTo>
                    <a:pt x="344" y="566"/>
                    <a:pt x="472" y="694"/>
                    <a:pt x="653" y="751"/>
                  </a:cubicBezTo>
                  <a:cubicBezTo>
                    <a:pt x="713" y="770"/>
                    <a:pt x="776" y="779"/>
                    <a:pt x="839" y="779"/>
                  </a:cubicBezTo>
                  <a:cubicBezTo>
                    <a:pt x="963" y="779"/>
                    <a:pt x="1087" y="743"/>
                    <a:pt x="1185" y="675"/>
                  </a:cubicBezTo>
                  <a:cubicBezTo>
                    <a:pt x="1332" y="578"/>
                    <a:pt x="1438" y="442"/>
                    <a:pt x="1502" y="287"/>
                  </a:cubicBezTo>
                  <a:lnTo>
                    <a:pt x="1502" y="287"/>
                  </a:lnTo>
                  <a:cubicBezTo>
                    <a:pt x="1381" y="397"/>
                    <a:pt x="1253" y="494"/>
                    <a:pt x="1118" y="555"/>
                  </a:cubicBezTo>
                  <a:cubicBezTo>
                    <a:pt x="1037" y="590"/>
                    <a:pt x="955" y="609"/>
                    <a:pt x="874" y="609"/>
                  </a:cubicBezTo>
                  <a:cubicBezTo>
                    <a:pt x="818" y="609"/>
                    <a:pt x="763" y="600"/>
                    <a:pt x="710" y="581"/>
                  </a:cubicBezTo>
                  <a:cubicBezTo>
                    <a:pt x="574" y="543"/>
                    <a:pt x="457" y="442"/>
                    <a:pt x="336" y="343"/>
                  </a:cubicBezTo>
                  <a:cubicBezTo>
                    <a:pt x="284" y="287"/>
                    <a:pt x="223" y="234"/>
                    <a:pt x="171" y="178"/>
                  </a:cubicBezTo>
                  <a:cubicBezTo>
                    <a:pt x="114" y="117"/>
                    <a:pt x="61" y="57"/>
                    <a:pt x="1" y="0"/>
                  </a:cubicBezTo>
                  <a:close/>
                </a:path>
              </a:pathLst>
            </a:custGeom>
            <a:solidFill>
              <a:srgbClr val="A95D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3;p54">
              <a:extLst>
                <a:ext uri="{FF2B5EF4-FFF2-40B4-BE49-F238E27FC236}">
                  <a16:creationId xmlns:a16="http://schemas.microsoft.com/office/drawing/2014/main" id="{D134B0F6-3A6D-4313-8E60-AD66DBEDED99}"/>
                </a:ext>
              </a:extLst>
            </p:cNvPr>
            <p:cNvSpPr/>
            <p:nvPr/>
          </p:nvSpPr>
          <p:spPr>
            <a:xfrm>
              <a:off x="2052809" y="649886"/>
              <a:ext cx="10651" cy="14566"/>
            </a:xfrm>
            <a:custGeom>
              <a:avLst/>
              <a:gdLst/>
              <a:ahLst/>
              <a:cxnLst/>
              <a:rect l="l" t="t" r="r" b="b"/>
              <a:pathLst>
                <a:path w="340" h="465" extrusionOk="0">
                  <a:moveTo>
                    <a:pt x="170" y="1"/>
                  </a:moveTo>
                  <a:cubicBezTo>
                    <a:pt x="76" y="1"/>
                    <a:pt x="0" y="106"/>
                    <a:pt x="0" y="234"/>
                  </a:cubicBezTo>
                  <a:cubicBezTo>
                    <a:pt x="0" y="363"/>
                    <a:pt x="76" y="464"/>
                    <a:pt x="170" y="464"/>
                  </a:cubicBezTo>
                  <a:cubicBezTo>
                    <a:pt x="264" y="464"/>
                    <a:pt x="340" y="363"/>
                    <a:pt x="340" y="234"/>
                  </a:cubicBezTo>
                  <a:cubicBezTo>
                    <a:pt x="340" y="106"/>
                    <a:pt x="264" y="1"/>
                    <a:pt x="170" y="1"/>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4;p54">
              <a:extLst>
                <a:ext uri="{FF2B5EF4-FFF2-40B4-BE49-F238E27FC236}">
                  <a16:creationId xmlns:a16="http://schemas.microsoft.com/office/drawing/2014/main" id="{B1E41C06-4C67-DF0D-9E5D-332E5ADAE83A}"/>
                </a:ext>
              </a:extLst>
            </p:cNvPr>
            <p:cNvSpPr/>
            <p:nvPr/>
          </p:nvSpPr>
          <p:spPr>
            <a:xfrm>
              <a:off x="2088708" y="643997"/>
              <a:ext cx="10651" cy="14535"/>
            </a:xfrm>
            <a:custGeom>
              <a:avLst/>
              <a:gdLst/>
              <a:ahLst/>
              <a:cxnLst/>
              <a:rect l="l" t="t" r="r" b="b"/>
              <a:pathLst>
                <a:path w="340" h="464" extrusionOk="0">
                  <a:moveTo>
                    <a:pt x="171" y="0"/>
                  </a:moveTo>
                  <a:cubicBezTo>
                    <a:pt x="77" y="0"/>
                    <a:pt x="0" y="102"/>
                    <a:pt x="0" y="230"/>
                  </a:cubicBezTo>
                  <a:cubicBezTo>
                    <a:pt x="0" y="358"/>
                    <a:pt x="77" y="464"/>
                    <a:pt x="171" y="464"/>
                  </a:cubicBezTo>
                  <a:cubicBezTo>
                    <a:pt x="265" y="464"/>
                    <a:pt x="340" y="358"/>
                    <a:pt x="340" y="230"/>
                  </a:cubicBezTo>
                  <a:cubicBezTo>
                    <a:pt x="340" y="102"/>
                    <a:pt x="265" y="0"/>
                    <a:pt x="171" y="0"/>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5;p54">
              <a:extLst>
                <a:ext uri="{FF2B5EF4-FFF2-40B4-BE49-F238E27FC236}">
                  <a16:creationId xmlns:a16="http://schemas.microsoft.com/office/drawing/2014/main" id="{4CF0654D-DE46-219A-350E-766B1200CC31}"/>
                </a:ext>
              </a:extLst>
            </p:cNvPr>
            <p:cNvSpPr/>
            <p:nvPr/>
          </p:nvSpPr>
          <p:spPr>
            <a:xfrm>
              <a:off x="2036144" y="621380"/>
              <a:ext cx="25655" cy="16978"/>
            </a:xfrm>
            <a:custGeom>
              <a:avLst/>
              <a:gdLst/>
              <a:ahLst/>
              <a:cxnLst/>
              <a:rect l="l" t="t" r="r" b="b"/>
              <a:pathLst>
                <a:path w="819" h="542" extrusionOk="0">
                  <a:moveTo>
                    <a:pt x="405" y="0"/>
                  </a:moveTo>
                  <a:cubicBezTo>
                    <a:pt x="253" y="0"/>
                    <a:pt x="96" y="123"/>
                    <a:pt x="0" y="541"/>
                  </a:cubicBezTo>
                  <a:lnTo>
                    <a:pt x="819" y="243"/>
                  </a:lnTo>
                  <a:cubicBezTo>
                    <a:pt x="819" y="243"/>
                    <a:pt x="617" y="0"/>
                    <a:pt x="405" y="0"/>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6;p54">
              <a:extLst>
                <a:ext uri="{FF2B5EF4-FFF2-40B4-BE49-F238E27FC236}">
                  <a16:creationId xmlns:a16="http://schemas.microsoft.com/office/drawing/2014/main" id="{7D743599-0223-8BEB-7DFD-5DC75902063B}"/>
                </a:ext>
              </a:extLst>
            </p:cNvPr>
            <p:cNvSpPr/>
            <p:nvPr/>
          </p:nvSpPr>
          <p:spPr>
            <a:xfrm>
              <a:off x="2075364" y="617151"/>
              <a:ext cx="22711" cy="9272"/>
            </a:xfrm>
            <a:custGeom>
              <a:avLst/>
              <a:gdLst/>
              <a:ahLst/>
              <a:cxnLst/>
              <a:rect l="l" t="t" r="r" b="b"/>
              <a:pathLst>
                <a:path w="725" h="296" extrusionOk="0">
                  <a:moveTo>
                    <a:pt x="266" y="0"/>
                  </a:moveTo>
                  <a:cubicBezTo>
                    <a:pt x="34" y="0"/>
                    <a:pt x="0" y="295"/>
                    <a:pt x="0" y="295"/>
                  </a:cubicBezTo>
                  <a:lnTo>
                    <a:pt x="724" y="242"/>
                  </a:lnTo>
                  <a:cubicBezTo>
                    <a:pt x="520" y="62"/>
                    <a:pt x="372" y="0"/>
                    <a:pt x="266" y="0"/>
                  </a:cubicBezTo>
                  <a:close/>
                </a:path>
              </a:pathLst>
            </a:custGeom>
            <a:solidFill>
              <a:srgbClr val="152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7;p54">
              <a:extLst>
                <a:ext uri="{FF2B5EF4-FFF2-40B4-BE49-F238E27FC236}">
                  <a16:creationId xmlns:a16="http://schemas.microsoft.com/office/drawing/2014/main" id="{E1BDC3AC-FE1E-0449-0913-01F72A29A4D2}"/>
                </a:ext>
              </a:extLst>
            </p:cNvPr>
            <p:cNvSpPr/>
            <p:nvPr/>
          </p:nvSpPr>
          <p:spPr>
            <a:xfrm>
              <a:off x="2176608" y="821769"/>
              <a:ext cx="84640" cy="177863"/>
            </a:xfrm>
            <a:custGeom>
              <a:avLst/>
              <a:gdLst/>
              <a:ahLst/>
              <a:cxnLst/>
              <a:rect l="l" t="t" r="r" b="b"/>
              <a:pathLst>
                <a:path w="2702" h="5678" extrusionOk="0">
                  <a:moveTo>
                    <a:pt x="1026" y="1"/>
                  </a:moveTo>
                  <a:cubicBezTo>
                    <a:pt x="995" y="1"/>
                    <a:pt x="965" y="38"/>
                    <a:pt x="940" y="119"/>
                  </a:cubicBezTo>
                  <a:cubicBezTo>
                    <a:pt x="785" y="627"/>
                    <a:pt x="1" y="4814"/>
                    <a:pt x="1" y="4814"/>
                  </a:cubicBezTo>
                  <a:lnTo>
                    <a:pt x="627" y="5678"/>
                  </a:lnTo>
                  <a:cubicBezTo>
                    <a:pt x="627" y="5678"/>
                    <a:pt x="1374" y="5402"/>
                    <a:pt x="1687" y="4659"/>
                  </a:cubicBezTo>
                  <a:lnTo>
                    <a:pt x="1687" y="4659"/>
                  </a:lnTo>
                  <a:cubicBezTo>
                    <a:pt x="1614" y="5089"/>
                    <a:pt x="1640" y="5290"/>
                    <a:pt x="1859" y="5290"/>
                  </a:cubicBezTo>
                  <a:cubicBezTo>
                    <a:pt x="1878" y="5290"/>
                    <a:pt x="1898" y="5289"/>
                    <a:pt x="1921" y="5286"/>
                  </a:cubicBezTo>
                  <a:cubicBezTo>
                    <a:pt x="2196" y="5244"/>
                    <a:pt x="2702" y="4426"/>
                    <a:pt x="2509" y="3916"/>
                  </a:cubicBezTo>
                  <a:cubicBezTo>
                    <a:pt x="2313" y="3407"/>
                    <a:pt x="2234" y="2898"/>
                    <a:pt x="1215" y="2427"/>
                  </a:cubicBezTo>
                  <a:cubicBezTo>
                    <a:pt x="1412" y="1076"/>
                    <a:pt x="1194" y="1"/>
                    <a:pt x="1026" y="1"/>
                  </a:cubicBezTo>
                  <a:close/>
                </a:path>
              </a:pathLst>
            </a:custGeom>
            <a:solidFill>
              <a:srgbClr val="C97B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8;p54">
              <a:extLst>
                <a:ext uri="{FF2B5EF4-FFF2-40B4-BE49-F238E27FC236}">
                  <a16:creationId xmlns:a16="http://schemas.microsoft.com/office/drawing/2014/main" id="{07DC6D89-679F-7983-2824-A035DD78AB3D}"/>
                </a:ext>
              </a:extLst>
            </p:cNvPr>
            <p:cNvSpPr/>
            <p:nvPr/>
          </p:nvSpPr>
          <p:spPr>
            <a:xfrm>
              <a:off x="1967260" y="916215"/>
              <a:ext cx="238697" cy="205711"/>
            </a:xfrm>
            <a:custGeom>
              <a:avLst/>
              <a:gdLst/>
              <a:ahLst/>
              <a:cxnLst/>
              <a:rect l="l" t="t" r="r" b="b"/>
              <a:pathLst>
                <a:path w="7620" h="6567" extrusionOk="0">
                  <a:moveTo>
                    <a:pt x="268" y="0"/>
                  </a:moveTo>
                  <a:lnTo>
                    <a:pt x="129" y="2462"/>
                  </a:lnTo>
                  <a:lnTo>
                    <a:pt x="8" y="4929"/>
                  </a:lnTo>
                  <a:lnTo>
                    <a:pt x="0" y="5035"/>
                  </a:lnTo>
                  <a:lnTo>
                    <a:pt x="98" y="4990"/>
                  </a:lnTo>
                  <a:cubicBezTo>
                    <a:pt x="1207" y="4481"/>
                    <a:pt x="2309" y="3956"/>
                    <a:pt x="3414" y="3440"/>
                  </a:cubicBezTo>
                  <a:cubicBezTo>
                    <a:pt x="4496" y="2934"/>
                    <a:pt x="5578" y="2424"/>
                    <a:pt x="6654" y="1911"/>
                  </a:cubicBezTo>
                  <a:lnTo>
                    <a:pt x="6654" y="1911"/>
                  </a:lnTo>
                  <a:lnTo>
                    <a:pt x="7393" y="3100"/>
                  </a:lnTo>
                  <a:lnTo>
                    <a:pt x="5790" y="3926"/>
                  </a:lnTo>
                  <a:lnTo>
                    <a:pt x="4116" y="4802"/>
                  </a:lnTo>
                  <a:cubicBezTo>
                    <a:pt x="2995" y="5382"/>
                    <a:pt x="1882" y="5970"/>
                    <a:pt x="770" y="6567"/>
                  </a:cubicBezTo>
                  <a:cubicBezTo>
                    <a:pt x="1905" y="6012"/>
                    <a:pt x="3037" y="5461"/>
                    <a:pt x="4164" y="4896"/>
                  </a:cubicBezTo>
                  <a:lnTo>
                    <a:pt x="5854" y="4055"/>
                  </a:lnTo>
                  <a:lnTo>
                    <a:pt x="7544" y="3202"/>
                  </a:lnTo>
                  <a:lnTo>
                    <a:pt x="7620" y="3164"/>
                  </a:lnTo>
                  <a:lnTo>
                    <a:pt x="7574" y="3089"/>
                  </a:lnTo>
                  <a:lnTo>
                    <a:pt x="6760" y="1757"/>
                  </a:lnTo>
                  <a:lnTo>
                    <a:pt x="6718" y="1693"/>
                  </a:lnTo>
                  <a:lnTo>
                    <a:pt x="6650" y="1724"/>
                  </a:lnTo>
                  <a:cubicBezTo>
                    <a:pt x="5545" y="2241"/>
                    <a:pt x="4443" y="2765"/>
                    <a:pt x="3342" y="3289"/>
                  </a:cubicBezTo>
                  <a:cubicBezTo>
                    <a:pt x="2276" y="3802"/>
                    <a:pt x="1202" y="4307"/>
                    <a:pt x="139" y="4827"/>
                  </a:cubicBezTo>
                  <a:lnTo>
                    <a:pt x="139" y="4827"/>
                  </a:lnTo>
                  <a:lnTo>
                    <a:pt x="211" y="2467"/>
                  </a:lnTo>
                  <a:lnTo>
                    <a:pt x="268" y="0"/>
                  </a:lnTo>
                  <a:close/>
                </a:path>
              </a:pathLst>
            </a:custGeom>
            <a:solidFill>
              <a:srgbClr val="ACBD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1719;p54">
              <a:extLst>
                <a:ext uri="{FF2B5EF4-FFF2-40B4-BE49-F238E27FC236}">
                  <a16:creationId xmlns:a16="http://schemas.microsoft.com/office/drawing/2014/main" id="{B329EFDE-9F0F-D1D6-4F22-71BC39B9CC0C}"/>
                </a:ext>
              </a:extLst>
            </p:cNvPr>
            <p:cNvSpPr/>
            <p:nvPr/>
          </p:nvSpPr>
          <p:spPr>
            <a:xfrm>
              <a:off x="1529048" y="1080204"/>
              <a:ext cx="99488" cy="612122"/>
            </a:xfrm>
            <a:custGeom>
              <a:avLst/>
              <a:gdLst/>
              <a:ahLst/>
              <a:cxnLst/>
              <a:rect l="l" t="t" r="r" b="b"/>
              <a:pathLst>
                <a:path w="3176" h="19541" extrusionOk="0">
                  <a:moveTo>
                    <a:pt x="2074" y="0"/>
                  </a:moveTo>
                  <a:lnTo>
                    <a:pt x="0" y="19541"/>
                  </a:lnTo>
                  <a:lnTo>
                    <a:pt x="1101" y="19541"/>
                  </a:lnTo>
                  <a:lnTo>
                    <a:pt x="3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1720;p54">
              <a:extLst>
                <a:ext uri="{FF2B5EF4-FFF2-40B4-BE49-F238E27FC236}">
                  <a16:creationId xmlns:a16="http://schemas.microsoft.com/office/drawing/2014/main" id="{931ACE0E-D1A7-C169-EAC5-E081D49433E0}"/>
                </a:ext>
              </a:extLst>
            </p:cNvPr>
            <p:cNvSpPr/>
            <p:nvPr/>
          </p:nvSpPr>
          <p:spPr>
            <a:xfrm>
              <a:off x="3206902" y="1080204"/>
              <a:ext cx="99614" cy="612122"/>
            </a:xfrm>
            <a:custGeom>
              <a:avLst/>
              <a:gdLst/>
              <a:ahLst/>
              <a:cxnLst/>
              <a:rect l="l" t="t" r="r" b="b"/>
              <a:pathLst>
                <a:path w="3180" h="19541" extrusionOk="0">
                  <a:moveTo>
                    <a:pt x="0" y="0"/>
                  </a:moveTo>
                  <a:lnTo>
                    <a:pt x="2078" y="19541"/>
                  </a:lnTo>
                  <a:lnTo>
                    <a:pt x="3180" y="19541"/>
                  </a:lnTo>
                  <a:lnTo>
                    <a:pt x="1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721;p54">
              <a:extLst>
                <a:ext uri="{FF2B5EF4-FFF2-40B4-BE49-F238E27FC236}">
                  <a16:creationId xmlns:a16="http://schemas.microsoft.com/office/drawing/2014/main" id="{A39229F8-3615-3537-0F55-8936569FC170}"/>
                </a:ext>
              </a:extLst>
            </p:cNvPr>
            <p:cNvSpPr/>
            <p:nvPr/>
          </p:nvSpPr>
          <p:spPr>
            <a:xfrm>
              <a:off x="1432158" y="1080204"/>
              <a:ext cx="111204" cy="684326"/>
            </a:xfrm>
            <a:custGeom>
              <a:avLst/>
              <a:gdLst/>
              <a:ahLst/>
              <a:cxnLst/>
              <a:rect l="l" t="t" r="r" b="b"/>
              <a:pathLst>
                <a:path w="3550" h="21846" extrusionOk="0">
                  <a:moveTo>
                    <a:pt x="2320" y="0"/>
                  </a:moveTo>
                  <a:lnTo>
                    <a:pt x="0" y="21846"/>
                  </a:lnTo>
                  <a:lnTo>
                    <a:pt x="1230" y="21846"/>
                  </a:lnTo>
                  <a:lnTo>
                    <a:pt x="35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722;p54">
              <a:extLst>
                <a:ext uri="{FF2B5EF4-FFF2-40B4-BE49-F238E27FC236}">
                  <a16:creationId xmlns:a16="http://schemas.microsoft.com/office/drawing/2014/main" id="{4B3FD649-4280-16B0-BD01-37B4A5F3F35C}"/>
                </a:ext>
              </a:extLst>
            </p:cNvPr>
            <p:cNvSpPr/>
            <p:nvPr/>
          </p:nvSpPr>
          <p:spPr>
            <a:xfrm>
              <a:off x="3294331" y="1080204"/>
              <a:ext cx="111329" cy="684326"/>
            </a:xfrm>
            <a:custGeom>
              <a:avLst/>
              <a:gdLst/>
              <a:ahLst/>
              <a:cxnLst/>
              <a:rect l="l" t="t" r="r" b="b"/>
              <a:pathLst>
                <a:path w="3554" h="21846" extrusionOk="0">
                  <a:moveTo>
                    <a:pt x="0" y="0"/>
                  </a:moveTo>
                  <a:lnTo>
                    <a:pt x="2324" y="21846"/>
                  </a:lnTo>
                  <a:lnTo>
                    <a:pt x="3553" y="21846"/>
                  </a:lnTo>
                  <a:lnTo>
                    <a:pt x="1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723;p54">
              <a:extLst>
                <a:ext uri="{FF2B5EF4-FFF2-40B4-BE49-F238E27FC236}">
                  <a16:creationId xmlns:a16="http://schemas.microsoft.com/office/drawing/2014/main" id="{E2E09FD8-CA6A-790D-C99F-C12BB5835833}"/>
                </a:ext>
              </a:extLst>
            </p:cNvPr>
            <p:cNvSpPr/>
            <p:nvPr/>
          </p:nvSpPr>
          <p:spPr>
            <a:xfrm>
              <a:off x="1444218" y="1055989"/>
              <a:ext cx="1977109" cy="33330"/>
            </a:xfrm>
            <a:custGeom>
              <a:avLst/>
              <a:gdLst/>
              <a:ahLst/>
              <a:cxnLst/>
              <a:rect l="l" t="t" r="r" b="b"/>
              <a:pathLst>
                <a:path w="63116" h="1064" extrusionOk="0">
                  <a:moveTo>
                    <a:pt x="0" y="0"/>
                  </a:moveTo>
                  <a:lnTo>
                    <a:pt x="0" y="1064"/>
                  </a:lnTo>
                  <a:lnTo>
                    <a:pt x="63116" y="1064"/>
                  </a:lnTo>
                  <a:lnTo>
                    <a:pt x="631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724;p54">
              <a:extLst>
                <a:ext uri="{FF2B5EF4-FFF2-40B4-BE49-F238E27FC236}">
                  <a16:creationId xmlns:a16="http://schemas.microsoft.com/office/drawing/2014/main" id="{1429189F-4F7D-0B94-7416-C513DB264DB0}"/>
                </a:ext>
              </a:extLst>
            </p:cNvPr>
            <p:cNvSpPr/>
            <p:nvPr/>
          </p:nvSpPr>
          <p:spPr>
            <a:xfrm>
              <a:off x="1632892" y="1756270"/>
              <a:ext cx="207716" cy="59079"/>
            </a:xfrm>
            <a:custGeom>
              <a:avLst/>
              <a:gdLst/>
              <a:ahLst/>
              <a:cxnLst/>
              <a:rect l="l" t="t" r="r" b="b"/>
              <a:pathLst>
                <a:path w="6631" h="1886" extrusionOk="0">
                  <a:moveTo>
                    <a:pt x="1189" y="0"/>
                  </a:moveTo>
                  <a:lnTo>
                    <a:pt x="140" y="770"/>
                  </a:lnTo>
                  <a:lnTo>
                    <a:pt x="0" y="1886"/>
                  </a:lnTo>
                  <a:lnTo>
                    <a:pt x="6631" y="1886"/>
                  </a:lnTo>
                  <a:lnTo>
                    <a:pt x="1189" y="0"/>
                  </a:ln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725;p54">
              <a:extLst>
                <a:ext uri="{FF2B5EF4-FFF2-40B4-BE49-F238E27FC236}">
                  <a16:creationId xmlns:a16="http://schemas.microsoft.com/office/drawing/2014/main" id="{19A5383A-E8DF-0FEF-8DCB-EB969BE13F36}"/>
                </a:ext>
              </a:extLst>
            </p:cNvPr>
            <p:cNvSpPr/>
            <p:nvPr/>
          </p:nvSpPr>
          <p:spPr>
            <a:xfrm>
              <a:off x="1210875" y="1734405"/>
              <a:ext cx="142122" cy="61334"/>
            </a:xfrm>
            <a:custGeom>
              <a:avLst/>
              <a:gdLst/>
              <a:ahLst/>
              <a:cxnLst/>
              <a:rect l="l" t="t" r="r" b="b"/>
              <a:pathLst>
                <a:path w="4537" h="1958" extrusionOk="0">
                  <a:moveTo>
                    <a:pt x="1675" y="0"/>
                  </a:moveTo>
                  <a:lnTo>
                    <a:pt x="559" y="279"/>
                  </a:lnTo>
                  <a:lnTo>
                    <a:pt x="0" y="1957"/>
                  </a:lnTo>
                  <a:cubicBezTo>
                    <a:pt x="2930" y="1957"/>
                    <a:pt x="4537" y="1049"/>
                    <a:pt x="4537" y="1049"/>
                  </a:cubicBezTo>
                  <a:lnTo>
                    <a:pt x="1675" y="0"/>
                  </a:ln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1726;p54">
              <a:extLst>
                <a:ext uri="{FF2B5EF4-FFF2-40B4-BE49-F238E27FC236}">
                  <a16:creationId xmlns:a16="http://schemas.microsoft.com/office/drawing/2014/main" id="{F6B93D15-1C9F-99A8-80B8-A961620F6F02}"/>
                </a:ext>
              </a:extLst>
            </p:cNvPr>
            <p:cNvSpPr/>
            <p:nvPr/>
          </p:nvSpPr>
          <p:spPr>
            <a:xfrm>
              <a:off x="1736986" y="476562"/>
              <a:ext cx="35115" cy="19641"/>
            </a:xfrm>
            <a:custGeom>
              <a:avLst/>
              <a:gdLst/>
              <a:ahLst/>
              <a:cxnLst/>
              <a:rect l="l" t="t" r="r" b="b"/>
              <a:pathLst>
                <a:path w="1121" h="627" extrusionOk="0">
                  <a:moveTo>
                    <a:pt x="0" y="0"/>
                  </a:moveTo>
                  <a:lnTo>
                    <a:pt x="170" y="570"/>
                  </a:lnTo>
                  <a:lnTo>
                    <a:pt x="1102" y="626"/>
                  </a:lnTo>
                  <a:lnTo>
                    <a:pt x="1121" y="283"/>
                  </a:lnTo>
                  <a:lnTo>
                    <a:pt x="1102" y="20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727;p54">
              <a:extLst>
                <a:ext uri="{FF2B5EF4-FFF2-40B4-BE49-F238E27FC236}">
                  <a16:creationId xmlns:a16="http://schemas.microsoft.com/office/drawing/2014/main" id="{FBD08C16-A8CC-2106-221A-F30A0EC1D717}"/>
                </a:ext>
              </a:extLst>
            </p:cNvPr>
            <p:cNvSpPr/>
            <p:nvPr/>
          </p:nvSpPr>
          <p:spPr>
            <a:xfrm>
              <a:off x="1635272" y="358058"/>
              <a:ext cx="176892" cy="239386"/>
            </a:xfrm>
            <a:custGeom>
              <a:avLst/>
              <a:gdLst/>
              <a:ahLst/>
              <a:cxnLst/>
              <a:rect l="l" t="t" r="r" b="b"/>
              <a:pathLst>
                <a:path w="5647" h="7642" extrusionOk="0">
                  <a:moveTo>
                    <a:pt x="886" y="0"/>
                  </a:moveTo>
                  <a:lnTo>
                    <a:pt x="0" y="7310"/>
                  </a:lnTo>
                  <a:lnTo>
                    <a:pt x="1195" y="7642"/>
                  </a:lnTo>
                  <a:lnTo>
                    <a:pt x="1350" y="6688"/>
                  </a:lnTo>
                  <a:lnTo>
                    <a:pt x="1573" y="6510"/>
                  </a:lnTo>
                  <a:lnTo>
                    <a:pt x="1505" y="5583"/>
                  </a:lnTo>
                  <a:lnTo>
                    <a:pt x="4628" y="5824"/>
                  </a:lnTo>
                  <a:cubicBezTo>
                    <a:pt x="4628" y="5824"/>
                    <a:pt x="4628" y="5315"/>
                    <a:pt x="4560" y="4783"/>
                  </a:cubicBezTo>
                  <a:cubicBezTo>
                    <a:pt x="3964" y="4783"/>
                    <a:pt x="3541" y="4119"/>
                    <a:pt x="3541" y="4119"/>
                  </a:cubicBezTo>
                  <a:lnTo>
                    <a:pt x="3541" y="4119"/>
                  </a:lnTo>
                  <a:lnTo>
                    <a:pt x="4518" y="4319"/>
                  </a:lnTo>
                  <a:lnTo>
                    <a:pt x="4541" y="3701"/>
                  </a:lnTo>
                  <a:lnTo>
                    <a:pt x="5646" y="3788"/>
                  </a:lnTo>
                  <a:lnTo>
                    <a:pt x="4605" y="2414"/>
                  </a:lnTo>
                  <a:lnTo>
                    <a:pt x="4541" y="200"/>
                  </a:lnTo>
                  <a:lnTo>
                    <a:pt x="886" y="0"/>
                  </a:ln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1728;p54">
              <a:extLst>
                <a:ext uri="{FF2B5EF4-FFF2-40B4-BE49-F238E27FC236}">
                  <a16:creationId xmlns:a16="http://schemas.microsoft.com/office/drawing/2014/main" id="{AAC6FC17-BAA3-10CA-244C-CB309D11D96A}"/>
                </a:ext>
              </a:extLst>
            </p:cNvPr>
            <p:cNvSpPr/>
            <p:nvPr/>
          </p:nvSpPr>
          <p:spPr>
            <a:xfrm>
              <a:off x="1590226" y="920695"/>
              <a:ext cx="120789" cy="135418"/>
            </a:xfrm>
            <a:custGeom>
              <a:avLst/>
              <a:gdLst/>
              <a:ahLst/>
              <a:cxnLst/>
              <a:rect l="l" t="t" r="r" b="b"/>
              <a:pathLst>
                <a:path w="3856" h="4323" extrusionOk="0">
                  <a:moveTo>
                    <a:pt x="793" y="0"/>
                  </a:moveTo>
                  <a:lnTo>
                    <a:pt x="1" y="4323"/>
                  </a:lnTo>
                  <a:lnTo>
                    <a:pt x="3855" y="4323"/>
                  </a:lnTo>
                  <a:cubicBezTo>
                    <a:pt x="3461" y="3633"/>
                    <a:pt x="1880" y="3602"/>
                    <a:pt x="1596" y="3602"/>
                  </a:cubicBezTo>
                  <a:cubicBezTo>
                    <a:pt x="1567" y="3602"/>
                    <a:pt x="1551" y="3602"/>
                    <a:pt x="1551" y="3602"/>
                  </a:cubicBezTo>
                  <a:lnTo>
                    <a:pt x="793" y="0"/>
                  </a:ln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1729;p54">
              <a:extLst>
                <a:ext uri="{FF2B5EF4-FFF2-40B4-BE49-F238E27FC236}">
                  <a16:creationId xmlns:a16="http://schemas.microsoft.com/office/drawing/2014/main" id="{23BBA571-2CAE-BCA3-1C64-111C7111FA4D}"/>
                </a:ext>
              </a:extLst>
            </p:cNvPr>
            <p:cNvSpPr/>
            <p:nvPr/>
          </p:nvSpPr>
          <p:spPr>
            <a:xfrm>
              <a:off x="1228355" y="991146"/>
              <a:ext cx="483251" cy="789233"/>
            </a:xfrm>
            <a:custGeom>
              <a:avLst/>
              <a:gdLst/>
              <a:ahLst/>
              <a:cxnLst/>
              <a:rect l="l" t="t" r="r" b="b"/>
              <a:pathLst>
                <a:path w="15427" h="25195" extrusionOk="0">
                  <a:moveTo>
                    <a:pt x="10163" y="1"/>
                  </a:moveTo>
                  <a:cubicBezTo>
                    <a:pt x="8098" y="1"/>
                    <a:pt x="5952" y="1252"/>
                    <a:pt x="5952" y="1252"/>
                  </a:cubicBezTo>
                  <a:cubicBezTo>
                    <a:pt x="5952" y="1252"/>
                    <a:pt x="2723" y="14585"/>
                    <a:pt x="2304" y="15701"/>
                  </a:cubicBezTo>
                  <a:cubicBezTo>
                    <a:pt x="1886" y="16817"/>
                    <a:pt x="1954" y="19401"/>
                    <a:pt x="1185" y="20098"/>
                  </a:cubicBezTo>
                  <a:cubicBezTo>
                    <a:pt x="419" y="20796"/>
                    <a:pt x="1" y="24006"/>
                    <a:pt x="1" y="24006"/>
                  </a:cubicBezTo>
                  <a:lnTo>
                    <a:pt x="1117" y="23727"/>
                  </a:lnTo>
                  <a:lnTo>
                    <a:pt x="8724" y="4461"/>
                  </a:lnTo>
                  <a:cubicBezTo>
                    <a:pt x="8724" y="4461"/>
                    <a:pt x="10052" y="6487"/>
                    <a:pt x="13405" y="12280"/>
                  </a:cubicBezTo>
                  <a:cubicBezTo>
                    <a:pt x="12843" y="14305"/>
                    <a:pt x="12843" y="17866"/>
                    <a:pt x="12982" y="18492"/>
                  </a:cubicBezTo>
                  <a:cubicBezTo>
                    <a:pt x="13122" y="19122"/>
                    <a:pt x="13544" y="20517"/>
                    <a:pt x="13333" y="21426"/>
                  </a:cubicBezTo>
                  <a:cubicBezTo>
                    <a:pt x="13122" y="22331"/>
                    <a:pt x="12914" y="22683"/>
                    <a:pt x="13262" y="23308"/>
                  </a:cubicBezTo>
                  <a:cubicBezTo>
                    <a:pt x="13612" y="23938"/>
                    <a:pt x="13054" y="25195"/>
                    <a:pt x="13054" y="25195"/>
                  </a:cubicBezTo>
                  <a:lnTo>
                    <a:pt x="14103" y="24425"/>
                  </a:lnTo>
                  <a:lnTo>
                    <a:pt x="15426" y="11024"/>
                  </a:lnTo>
                  <a:lnTo>
                    <a:pt x="12511" y="806"/>
                  </a:lnTo>
                  <a:cubicBezTo>
                    <a:pt x="11844" y="212"/>
                    <a:pt x="11010" y="1"/>
                    <a:pt x="101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1730;p54">
              <a:extLst>
                <a:ext uri="{FF2B5EF4-FFF2-40B4-BE49-F238E27FC236}">
                  <a16:creationId xmlns:a16="http://schemas.microsoft.com/office/drawing/2014/main" id="{BD49923A-1FA5-E94E-2F98-1DF3C0D3EC2D}"/>
                </a:ext>
              </a:extLst>
            </p:cNvPr>
            <p:cNvSpPr/>
            <p:nvPr/>
          </p:nvSpPr>
          <p:spPr>
            <a:xfrm>
              <a:off x="1414804" y="572857"/>
              <a:ext cx="400897" cy="457502"/>
            </a:xfrm>
            <a:custGeom>
              <a:avLst/>
              <a:gdLst/>
              <a:ahLst/>
              <a:cxnLst/>
              <a:rect l="l" t="t" r="r" b="b"/>
              <a:pathLst>
                <a:path w="12798" h="14605" extrusionOk="0">
                  <a:moveTo>
                    <a:pt x="6272" y="0"/>
                  </a:moveTo>
                  <a:lnTo>
                    <a:pt x="6272" y="0"/>
                  </a:lnTo>
                  <a:cubicBezTo>
                    <a:pt x="6273" y="0"/>
                    <a:pt x="6431" y="351"/>
                    <a:pt x="6525" y="1079"/>
                  </a:cubicBezTo>
                  <a:cubicBezTo>
                    <a:pt x="5703" y="1143"/>
                    <a:pt x="2885" y="1619"/>
                    <a:pt x="2885" y="1619"/>
                  </a:cubicBezTo>
                  <a:lnTo>
                    <a:pt x="1806" y="8396"/>
                  </a:lnTo>
                  <a:lnTo>
                    <a:pt x="697" y="12134"/>
                  </a:lnTo>
                  <a:cubicBezTo>
                    <a:pt x="697" y="12134"/>
                    <a:pt x="192" y="13051"/>
                    <a:pt x="0" y="14605"/>
                  </a:cubicBezTo>
                  <a:cubicBezTo>
                    <a:pt x="951" y="14541"/>
                    <a:pt x="3519" y="13782"/>
                    <a:pt x="3519" y="13782"/>
                  </a:cubicBezTo>
                  <a:cubicBezTo>
                    <a:pt x="3519" y="13782"/>
                    <a:pt x="6083" y="14159"/>
                    <a:pt x="6559" y="14159"/>
                  </a:cubicBezTo>
                  <a:cubicBezTo>
                    <a:pt x="7034" y="14159"/>
                    <a:pt x="7065" y="13940"/>
                    <a:pt x="6748" y="13813"/>
                  </a:cubicBezTo>
                  <a:cubicBezTo>
                    <a:pt x="7476" y="13590"/>
                    <a:pt x="7098" y="13209"/>
                    <a:pt x="7098" y="13209"/>
                  </a:cubicBezTo>
                  <a:lnTo>
                    <a:pt x="10421" y="5198"/>
                  </a:lnTo>
                  <a:lnTo>
                    <a:pt x="11500" y="8777"/>
                  </a:lnTo>
                  <a:lnTo>
                    <a:pt x="12797" y="8143"/>
                  </a:lnTo>
                  <a:cubicBezTo>
                    <a:pt x="12797" y="8143"/>
                    <a:pt x="12292" y="3520"/>
                    <a:pt x="12103" y="1332"/>
                  </a:cubicBezTo>
                  <a:cubicBezTo>
                    <a:pt x="11277" y="1079"/>
                    <a:pt x="8268" y="1045"/>
                    <a:pt x="8268" y="1045"/>
                  </a:cubicBezTo>
                  <a:lnTo>
                    <a:pt x="8584" y="698"/>
                  </a:lnTo>
                  <a:lnTo>
                    <a:pt x="62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1731;p54">
              <a:extLst>
                <a:ext uri="{FF2B5EF4-FFF2-40B4-BE49-F238E27FC236}">
                  <a16:creationId xmlns:a16="http://schemas.microsoft.com/office/drawing/2014/main" id="{E4AB3BDE-EAD5-90CE-B579-82015EC4CEAB}"/>
                </a:ext>
              </a:extLst>
            </p:cNvPr>
            <p:cNvSpPr/>
            <p:nvPr/>
          </p:nvSpPr>
          <p:spPr>
            <a:xfrm>
              <a:off x="1775047" y="827940"/>
              <a:ext cx="163767" cy="226762"/>
            </a:xfrm>
            <a:custGeom>
              <a:avLst/>
              <a:gdLst/>
              <a:ahLst/>
              <a:cxnLst/>
              <a:rect l="l" t="t" r="r" b="b"/>
              <a:pathLst>
                <a:path w="5228" h="7239" extrusionOk="0">
                  <a:moveTo>
                    <a:pt x="1297" y="0"/>
                  </a:moveTo>
                  <a:lnTo>
                    <a:pt x="0" y="634"/>
                  </a:lnTo>
                  <a:lnTo>
                    <a:pt x="1591" y="7238"/>
                  </a:lnTo>
                  <a:lnTo>
                    <a:pt x="5228" y="7238"/>
                  </a:lnTo>
                  <a:cubicBezTo>
                    <a:pt x="5228" y="7238"/>
                    <a:pt x="4688" y="6842"/>
                    <a:pt x="4183" y="6624"/>
                  </a:cubicBezTo>
                  <a:cubicBezTo>
                    <a:pt x="4057" y="6570"/>
                    <a:pt x="3875" y="6550"/>
                    <a:pt x="3674" y="6550"/>
                  </a:cubicBezTo>
                  <a:cubicBezTo>
                    <a:pt x="3065" y="6550"/>
                    <a:pt x="2274" y="6733"/>
                    <a:pt x="2274" y="6733"/>
                  </a:cubicBezTo>
                  <a:lnTo>
                    <a:pt x="1297" y="0"/>
                  </a:ln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1732;p54">
              <a:extLst>
                <a:ext uri="{FF2B5EF4-FFF2-40B4-BE49-F238E27FC236}">
                  <a16:creationId xmlns:a16="http://schemas.microsoft.com/office/drawing/2014/main" id="{4C985AFD-4BB9-51C1-1461-47AE42B118E4}"/>
                </a:ext>
              </a:extLst>
            </p:cNvPr>
            <p:cNvSpPr/>
            <p:nvPr/>
          </p:nvSpPr>
          <p:spPr>
            <a:xfrm>
              <a:off x="1641287" y="323569"/>
              <a:ext cx="160729" cy="166367"/>
            </a:xfrm>
            <a:custGeom>
              <a:avLst/>
              <a:gdLst/>
              <a:ahLst/>
              <a:cxnLst/>
              <a:rect l="l" t="t" r="r" b="b"/>
              <a:pathLst>
                <a:path w="5131" h="5311" extrusionOk="0">
                  <a:moveTo>
                    <a:pt x="42" y="0"/>
                  </a:moveTo>
                  <a:cubicBezTo>
                    <a:pt x="0" y="751"/>
                    <a:pt x="200" y="5310"/>
                    <a:pt x="200" y="5310"/>
                  </a:cubicBezTo>
                  <a:cubicBezTo>
                    <a:pt x="834" y="5190"/>
                    <a:pt x="1668" y="2218"/>
                    <a:pt x="1229" y="1346"/>
                  </a:cubicBezTo>
                  <a:lnTo>
                    <a:pt x="1229" y="1346"/>
                  </a:lnTo>
                  <a:cubicBezTo>
                    <a:pt x="1599" y="1516"/>
                    <a:pt x="2400" y="1772"/>
                    <a:pt x="2759" y="1772"/>
                  </a:cubicBezTo>
                  <a:cubicBezTo>
                    <a:pt x="2920" y="1772"/>
                    <a:pt x="2992" y="1720"/>
                    <a:pt x="2893" y="1585"/>
                  </a:cubicBezTo>
                  <a:lnTo>
                    <a:pt x="2893" y="1585"/>
                  </a:lnTo>
                  <a:cubicBezTo>
                    <a:pt x="3403" y="1754"/>
                    <a:pt x="3821" y="1878"/>
                    <a:pt x="3997" y="1878"/>
                  </a:cubicBezTo>
                  <a:cubicBezTo>
                    <a:pt x="4151" y="1878"/>
                    <a:pt x="4120" y="1784"/>
                    <a:pt x="3806" y="1543"/>
                  </a:cubicBezTo>
                  <a:lnTo>
                    <a:pt x="3806" y="1543"/>
                  </a:lnTo>
                  <a:cubicBezTo>
                    <a:pt x="4328" y="1755"/>
                    <a:pt x="4645" y="1841"/>
                    <a:pt x="4817" y="1841"/>
                  </a:cubicBezTo>
                  <a:cubicBezTo>
                    <a:pt x="5130" y="1841"/>
                    <a:pt x="4974" y="1559"/>
                    <a:pt x="4719" y="1226"/>
                  </a:cubicBezTo>
                  <a:cubicBezTo>
                    <a:pt x="4323" y="713"/>
                    <a:pt x="3647" y="276"/>
                    <a:pt x="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1733;p54">
              <a:extLst>
                <a:ext uri="{FF2B5EF4-FFF2-40B4-BE49-F238E27FC236}">
                  <a16:creationId xmlns:a16="http://schemas.microsoft.com/office/drawing/2014/main" id="{D6AF4911-28B6-62A7-C6D7-1C8F0DA86AA2}"/>
                </a:ext>
              </a:extLst>
            </p:cNvPr>
            <p:cNvSpPr/>
            <p:nvPr/>
          </p:nvSpPr>
          <p:spPr>
            <a:xfrm>
              <a:off x="1645610" y="410058"/>
              <a:ext cx="49086" cy="59110"/>
            </a:xfrm>
            <a:custGeom>
              <a:avLst/>
              <a:gdLst/>
              <a:ahLst/>
              <a:cxnLst/>
              <a:rect l="l" t="t" r="r" b="b"/>
              <a:pathLst>
                <a:path w="1567" h="1887" extrusionOk="0">
                  <a:moveTo>
                    <a:pt x="885" y="1"/>
                  </a:moveTo>
                  <a:cubicBezTo>
                    <a:pt x="713" y="1"/>
                    <a:pt x="534" y="114"/>
                    <a:pt x="379" y="448"/>
                  </a:cubicBezTo>
                  <a:cubicBezTo>
                    <a:pt x="1" y="1268"/>
                    <a:pt x="599" y="1887"/>
                    <a:pt x="1021" y="1887"/>
                  </a:cubicBezTo>
                  <a:cubicBezTo>
                    <a:pt x="1129" y="1887"/>
                    <a:pt x="1226" y="1846"/>
                    <a:pt x="1292" y="1757"/>
                  </a:cubicBezTo>
                  <a:lnTo>
                    <a:pt x="1567" y="486"/>
                  </a:lnTo>
                  <a:cubicBezTo>
                    <a:pt x="1567" y="486"/>
                    <a:pt x="1242" y="1"/>
                    <a:pt x="885" y="1"/>
                  </a:cubicBez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1734;p54">
              <a:extLst>
                <a:ext uri="{FF2B5EF4-FFF2-40B4-BE49-F238E27FC236}">
                  <a16:creationId xmlns:a16="http://schemas.microsoft.com/office/drawing/2014/main" id="{C9A3D321-2BF9-4B5F-2C0F-155558FDF4D3}"/>
                </a:ext>
              </a:extLst>
            </p:cNvPr>
            <p:cNvSpPr/>
            <p:nvPr/>
          </p:nvSpPr>
          <p:spPr>
            <a:xfrm>
              <a:off x="1650622" y="408836"/>
              <a:ext cx="44074" cy="60896"/>
            </a:xfrm>
            <a:custGeom>
              <a:avLst/>
              <a:gdLst/>
              <a:ahLst/>
              <a:cxnLst/>
              <a:rect l="l" t="t" r="r" b="b"/>
              <a:pathLst>
                <a:path w="1407" h="1944" extrusionOk="0">
                  <a:moveTo>
                    <a:pt x="716" y="0"/>
                  </a:moveTo>
                  <a:cubicBezTo>
                    <a:pt x="695" y="0"/>
                    <a:pt x="674" y="2"/>
                    <a:pt x="653" y="5"/>
                  </a:cubicBezTo>
                  <a:cubicBezTo>
                    <a:pt x="472" y="31"/>
                    <a:pt x="351" y="171"/>
                    <a:pt x="261" y="303"/>
                  </a:cubicBezTo>
                  <a:cubicBezTo>
                    <a:pt x="181" y="442"/>
                    <a:pt x="106" y="586"/>
                    <a:pt x="76" y="748"/>
                  </a:cubicBezTo>
                  <a:cubicBezTo>
                    <a:pt x="0" y="1065"/>
                    <a:pt x="76" y="1420"/>
                    <a:pt x="298" y="1664"/>
                  </a:cubicBezTo>
                  <a:cubicBezTo>
                    <a:pt x="404" y="1785"/>
                    <a:pt x="540" y="1880"/>
                    <a:pt x="698" y="1925"/>
                  </a:cubicBezTo>
                  <a:cubicBezTo>
                    <a:pt x="740" y="1937"/>
                    <a:pt x="785" y="1944"/>
                    <a:pt x="830" y="1944"/>
                  </a:cubicBezTo>
                  <a:cubicBezTo>
                    <a:pt x="949" y="1944"/>
                    <a:pt x="1068" y="1898"/>
                    <a:pt x="1132" y="1796"/>
                  </a:cubicBezTo>
                  <a:lnTo>
                    <a:pt x="1132" y="1796"/>
                  </a:lnTo>
                  <a:cubicBezTo>
                    <a:pt x="1063" y="1872"/>
                    <a:pt x="971" y="1905"/>
                    <a:pt x="877" y="1905"/>
                  </a:cubicBezTo>
                  <a:cubicBezTo>
                    <a:pt x="822" y="1905"/>
                    <a:pt x="765" y="1893"/>
                    <a:pt x="713" y="1872"/>
                  </a:cubicBezTo>
                  <a:cubicBezTo>
                    <a:pt x="574" y="1823"/>
                    <a:pt x="453" y="1725"/>
                    <a:pt x="362" y="1608"/>
                  </a:cubicBezTo>
                  <a:cubicBezTo>
                    <a:pt x="174" y="1374"/>
                    <a:pt x="110" y="1058"/>
                    <a:pt x="185" y="771"/>
                  </a:cubicBezTo>
                  <a:cubicBezTo>
                    <a:pt x="212" y="623"/>
                    <a:pt x="275" y="487"/>
                    <a:pt x="348" y="356"/>
                  </a:cubicBezTo>
                  <a:cubicBezTo>
                    <a:pt x="426" y="231"/>
                    <a:pt x="532" y="122"/>
                    <a:pt x="668" y="92"/>
                  </a:cubicBezTo>
                  <a:cubicBezTo>
                    <a:pt x="694" y="85"/>
                    <a:pt x="721" y="82"/>
                    <a:pt x="748" y="82"/>
                  </a:cubicBezTo>
                  <a:cubicBezTo>
                    <a:pt x="860" y="82"/>
                    <a:pt x="974" y="136"/>
                    <a:pt x="1072" y="209"/>
                  </a:cubicBezTo>
                  <a:cubicBezTo>
                    <a:pt x="1199" y="295"/>
                    <a:pt x="1309" y="409"/>
                    <a:pt x="1407" y="525"/>
                  </a:cubicBezTo>
                  <a:cubicBezTo>
                    <a:pt x="1328" y="393"/>
                    <a:pt x="1226" y="273"/>
                    <a:pt x="1105" y="167"/>
                  </a:cubicBezTo>
                  <a:cubicBezTo>
                    <a:pt x="1000" y="78"/>
                    <a:pt x="865" y="0"/>
                    <a:pt x="716" y="0"/>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1735;p54">
              <a:extLst>
                <a:ext uri="{FF2B5EF4-FFF2-40B4-BE49-F238E27FC236}">
                  <a16:creationId xmlns:a16="http://schemas.microsoft.com/office/drawing/2014/main" id="{4FD6EBAB-0ED1-91A0-27CE-8CD34E777664}"/>
                </a:ext>
              </a:extLst>
            </p:cNvPr>
            <p:cNvSpPr/>
            <p:nvPr/>
          </p:nvSpPr>
          <p:spPr>
            <a:xfrm>
              <a:off x="1667632" y="423215"/>
              <a:ext cx="22115" cy="29633"/>
            </a:xfrm>
            <a:custGeom>
              <a:avLst/>
              <a:gdLst/>
              <a:ahLst/>
              <a:cxnLst/>
              <a:rect l="l" t="t" r="r" b="b"/>
              <a:pathLst>
                <a:path w="706" h="946" extrusionOk="0">
                  <a:moveTo>
                    <a:pt x="240" y="1"/>
                  </a:moveTo>
                  <a:cubicBezTo>
                    <a:pt x="220" y="1"/>
                    <a:pt x="200" y="4"/>
                    <a:pt x="181" y="10"/>
                  </a:cubicBezTo>
                  <a:cubicBezTo>
                    <a:pt x="76" y="59"/>
                    <a:pt x="31" y="157"/>
                    <a:pt x="0" y="244"/>
                  </a:cubicBezTo>
                  <a:cubicBezTo>
                    <a:pt x="57" y="169"/>
                    <a:pt x="125" y="93"/>
                    <a:pt x="200" y="74"/>
                  </a:cubicBezTo>
                  <a:cubicBezTo>
                    <a:pt x="206" y="73"/>
                    <a:pt x="211" y="72"/>
                    <a:pt x="216" y="72"/>
                  </a:cubicBezTo>
                  <a:cubicBezTo>
                    <a:pt x="283" y="72"/>
                    <a:pt x="336" y="136"/>
                    <a:pt x="381" y="202"/>
                  </a:cubicBezTo>
                  <a:cubicBezTo>
                    <a:pt x="426" y="277"/>
                    <a:pt x="465" y="364"/>
                    <a:pt x="494" y="451"/>
                  </a:cubicBezTo>
                  <a:cubicBezTo>
                    <a:pt x="522" y="511"/>
                    <a:pt x="541" y="577"/>
                    <a:pt x="563" y="642"/>
                  </a:cubicBezTo>
                  <a:lnTo>
                    <a:pt x="563" y="642"/>
                  </a:lnTo>
                  <a:cubicBezTo>
                    <a:pt x="540" y="640"/>
                    <a:pt x="518" y="639"/>
                    <a:pt x="494" y="639"/>
                  </a:cubicBezTo>
                  <a:cubicBezTo>
                    <a:pt x="465" y="644"/>
                    <a:pt x="442" y="639"/>
                    <a:pt x="407" y="655"/>
                  </a:cubicBezTo>
                  <a:cubicBezTo>
                    <a:pt x="397" y="658"/>
                    <a:pt x="388" y="662"/>
                    <a:pt x="381" y="667"/>
                  </a:cubicBezTo>
                  <a:cubicBezTo>
                    <a:pt x="374" y="674"/>
                    <a:pt x="366" y="685"/>
                    <a:pt x="359" y="696"/>
                  </a:cubicBezTo>
                  <a:cubicBezTo>
                    <a:pt x="351" y="719"/>
                    <a:pt x="355" y="749"/>
                    <a:pt x="362" y="761"/>
                  </a:cubicBezTo>
                  <a:cubicBezTo>
                    <a:pt x="393" y="817"/>
                    <a:pt x="434" y="839"/>
                    <a:pt x="475" y="870"/>
                  </a:cubicBezTo>
                  <a:cubicBezTo>
                    <a:pt x="517" y="900"/>
                    <a:pt x="559" y="923"/>
                    <a:pt x="604" y="945"/>
                  </a:cubicBezTo>
                  <a:cubicBezTo>
                    <a:pt x="570" y="911"/>
                    <a:pt x="532" y="877"/>
                    <a:pt x="502" y="843"/>
                  </a:cubicBezTo>
                  <a:cubicBezTo>
                    <a:pt x="472" y="806"/>
                    <a:pt x="438" y="768"/>
                    <a:pt x="426" y="734"/>
                  </a:cubicBezTo>
                  <a:cubicBezTo>
                    <a:pt x="423" y="726"/>
                    <a:pt x="426" y="726"/>
                    <a:pt x="426" y="726"/>
                  </a:cubicBezTo>
                  <a:lnTo>
                    <a:pt x="426" y="730"/>
                  </a:lnTo>
                  <a:lnTo>
                    <a:pt x="434" y="730"/>
                  </a:lnTo>
                  <a:cubicBezTo>
                    <a:pt x="446" y="726"/>
                    <a:pt x="472" y="726"/>
                    <a:pt x="491" y="726"/>
                  </a:cubicBezTo>
                  <a:cubicBezTo>
                    <a:pt x="536" y="734"/>
                    <a:pt x="581" y="742"/>
                    <a:pt x="627" y="749"/>
                  </a:cubicBezTo>
                  <a:lnTo>
                    <a:pt x="705" y="764"/>
                  </a:lnTo>
                  <a:lnTo>
                    <a:pt x="687" y="689"/>
                  </a:lnTo>
                  <a:cubicBezTo>
                    <a:pt x="660" y="594"/>
                    <a:pt x="634" y="500"/>
                    <a:pt x="600" y="409"/>
                  </a:cubicBezTo>
                  <a:cubicBezTo>
                    <a:pt x="562" y="319"/>
                    <a:pt x="524" y="228"/>
                    <a:pt x="465" y="146"/>
                  </a:cubicBezTo>
                  <a:cubicBezTo>
                    <a:pt x="434" y="104"/>
                    <a:pt x="397" y="66"/>
                    <a:pt x="351" y="37"/>
                  </a:cubicBezTo>
                  <a:cubicBezTo>
                    <a:pt x="321" y="13"/>
                    <a:pt x="281" y="1"/>
                    <a:pt x="240"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1736;p54">
              <a:extLst>
                <a:ext uri="{FF2B5EF4-FFF2-40B4-BE49-F238E27FC236}">
                  <a16:creationId xmlns:a16="http://schemas.microsoft.com/office/drawing/2014/main" id="{76DFEAC5-D049-DA2F-F5D1-764E9D1C0AE7}"/>
                </a:ext>
              </a:extLst>
            </p:cNvPr>
            <p:cNvSpPr/>
            <p:nvPr/>
          </p:nvSpPr>
          <p:spPr>
            <a:xfrm>
              <a:off x="1765336" y="464095"/>
              <a:ext cx="12185" cy="11308"/>
            </a:xfrm>
            <a:custGeom>
              <a:avLst/>
              <a:gdLst/>
              <a:ahLst/>
              <a:cxnLst/>
              <a:rect l="l" t="t" r="r" b="b"/>
              <a:pathLst>
                <a:path w="389" h="361" extrusionOk="0">
                  <a:moveTo>
                    <a:pt x="136" y="1"/>
                  </a:moveTo>
                  <a:cubicBezTo>
                    <a:pt x="130" y="1"/>
                    <a:pt x="124" y="1"/>
                    <a:pt x="117" y="2"/>
                  </a:cubicBezTo>
                  <a:cubicBezTo>
                    <a:pt x="65" y="21"/>
                    <a:pt x="49" y="67"/>
                    <a:pt x="35" y="97"/>
                  </a:cubicBezTo>
                  <a:cubicBezTo>
                    <a:pt x="8" y="168"/>
                    <a:pt x="0" y="236"/>
                    <a:pt x="0" y="307"/>
                  </a:cubicBezTo>
                  <a:lnTo>
                    <a:pt x="0" y="361"/>
                  </a:lnTo>
                  <a:lnTo>
                    <a:pt x="53" y="361"/>
                  </a:lnTo>
                  <a:cubicBezTo>
                    <a:pt x="166" y="361"/>
                    <a:pt x="276" y="353"/>
                    <a:pt x="389" y="316"/>
                  </a:cubicBezTo>
                  <a:cubicBezTo>
                    <a:pt x="295" y="278"/>
                    <a:pt x="203" y="264"/>
                    <a:pt x="113" y="256"/>
                  </a:cubicBezTo>
                  <a:lnTo>
                    <a:pt x="113" y="256"/>
                  </a:lnTo>
                  <a:cubicBezTo>
                    <a:pt x="115" y="210"/>
                    <a:pt x="117" y="164"/>
                    <a:pt x="125" y="123"/>
                  </a:cubicBezTo>
                  <a:cubicBezTo>
                    <a:pt x="125" y="97"/>
                    <a:pt x="136" y="67"/>
                    <a:pt x="144" y="55"/>
                  </a:cubicBezTo>
                  <a:cubicBezTo>
                    <a:pt x="147" y="49"/>
                    <a:pt x="153" y="47"/>
                    <a:pt x="162" y="47"/>
                  </a:cubicBezTo>
                  <a:cubicBezTo>
                    <a:pt x="177" y="47"/>
                    <a:pt x="198" y="54"/>
                    <a:pt x="220" y="63"/>
                  </a:cubicBezTo>
                  <a:cubicBezTo>
                    <a:pt x="206" y="39"/>
                    <a:pt x="184" y="1"/>
                    <a:pt x="136"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1737;p54">
              <a:extLst>
                <a:ext uri="{FF2B5EF4-FFF2-40B4-BE49-F238E27FC236}">
                  <a16:creationId xmlns:a16="http://schemas.microsoft.com/office/drawing/2014/main" id="{27596CF6-2154-D60E-1F25-65CF56CDDD69}"/>
                </a:ext>
              </a:extLst>
            </p:cNvPr>
            <p:cNvSpPr/>
            <p:nvPr/>
          </p:nvSpPr>
          <p:spPr>
            <a:xfrm>
              <a:off x="1758851" y="423747"/>
              <a:ext cx="8144" cy="12781"/>
            </a:xfrm>
            <a:custGeom>
              <a:avLst/>
              <a:gdLst/>
              <a:ahLst/>
              <a:cxnLst/>
              <a:rect l="l" t="t" r="r" b="b"/>
              <a:pathLst>
                <a:path w="260" h="408" extrusionOk="0">
                  <a:moveTo>
                    <a:pt x="132" y="1"/>
                  </a:moveTo>
                  <a:cubicBezTo>
                    <a:pt x="61" y="1"/>
                    <a:pt x="0" y="91"/>
                    <a:pt x="0" y="204"/>
                  </a:cubicBezTo>
                  <a:cubicBezTo>
                    <a:pt x="0" y="317"/>
                    <a:pt x="61" y="408"/>
                    <a:pt x="132" y="408"/>
                  </a:cubicBezTo>
                  <a:cubicBezTo>
                    <a:pt x="204" y="408"/>
                    <a:pt x="260" y="317"/>
                    <a:pt x="260" y="204"/>
                  </a:cubicBezTo>
                  <a:cubicBezTo>
                    <a:pt x="260" y="91"/>
                    <a:pt x="204" y="1"/>
                    <a:pt x="132" y="1"/>
                  </a:cubicBez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1738;p54">
              <a:extLst>
                <a:ext uri="{FF2B5EF4-FFF2-40B4-BE49-F238E27FC236}">
                  <a16:creationId xmlns:a16="http://schemas.microsoft.com/office/drawing/2014/main" id="{DE7342E1-E01B-42FE-87F6-A908257C72EE}"/>
                </a:ext>
              </a:extLst>
            </p:cNvPr>
            <p:cNvSpPr/>
            <p:nvPr/>
          </p:nvSpPr>
          <p:spPr>
            <a:xfrm>
              <a:off x="1740745" y="402008"/>
              <a:ext cx="28286" cy="12436"/>
            </a:xfrm>
            <a:custGeom>
              <a:avLst/>
              <a:gdLst/>
              <a:ahLst/>
              <a:cxnLst/>
              <a:rect l="l" t="t" r="r" b="b"/>
              <a:pathLst>
                <a:path w="903" h="397" extrusionOk="0">
                  <a:moveTo>
                    <a:pt x="463" y="1"/>
                  </a:moveTo>
                  <a:cubicBezTo>
                    <a:pt x="317" y="1"/>
                    <a:pt x="154" y="95"/>
                    <a:pt x="1" y="397"/>
                  </a:cubicBezTo>
                  <a:lnTo>
                    <a:pt x="1" y="397"/>
                  </a:lnTo>
                  <a:lnTo>
                    <a:pt x="902" y="272"/>
                  </a:lnTo>
                  <a:cubicBezTo>
                    <a:pt x="902" y="272"/>
                    <a:pt x="709" y="1"/>
                    <a:pt x="4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739;p54">
              <a:extLst>
                <a:ext uri="{FF2B5EF4-FFF2-40B4-BE49-F238E27FC236}">
                  <a16:creationId xmlns:a16="http://schemas.microsoft.com/office/drawing/2014/main" id="{E8F196B1-95F5-A40D-E2AB-2F00FE304A7F}"/>
                </a:ext>
              </a:extLst>
            </p:cNvPr>
            <p:cNvSpPr/>
            <p:nvPr/>
          </p:nvSpPr>
          <p:spPr>
            <a:xfrm>
              <a:off x="1719475" y="665361"/>
              <a:ext cx="21802" cy="70325"/>
            </a:xfrm>
            <a:custGeom>
              <a:avLst/>
              <a:gdLst/>
              <a:ahLst/>
              <a:cxnLst/>
              <a:rect l="l" t="t" r="r" b="b"/>
              <a:pathLst>
                <a:path w="696" h="2245" extrusionOk="0">
                  <a:moveTo>
                    <a:pt x="1" y="1"/>
                  </a:moveTo>
                  <a:lnTo>
                    <a:pt x="1" y="1"/>
                  </a:lnTo>
                  <a:cubicBezTo>
                    <a:pt x="46" y="396"/>
                    <a:pt x="148" y="774"/>
                    <a:pt x="261" y="1147"/>
                  </a:cubicBezTo>
                  <a:cubicBezTo>
                    <a:pt x="382" y="1521"/>
                    <a:pt x="514" y="1890"/>
                    <a:pt x="695" y="2245"/>
                  </a:cubicBezTo>
                  <a:cubicBezTo>
                    <a:pt x="646" y="1848"/>
                    <a:pt x="548" y="1472"/>
                    <a:pt x="435" y="1094"/>
                  </a:cubicBezTo>
                  <a:cubicBezTo>
                    <a:pt x="314" y="721"/>
                    <a:pt x="182" y="351"/>
                    <a:pt x="1" y="1"/>
                  </a:cubicBezTo>
                  <a:close/>
                </a:path>
              </a:pathLst>
            </a:custGeom>
            <a:solidFill>
              <a:srgbClr val="C0C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740;p54">
              <a:extLst>
                <a:ext uri="{FF2B5EF4-FFF2-40B4-BE49-F238E27FC236}">
                  <a16:creationId xmlns:a16="http://schemas.microsoft.com/office/drawing/2014/main" id="{DAC19477-582D-EB8C-4EA5-72909B6B16D5}"/>
                </a:ext>
              </a:extLst>
            </p:cNvPr>
            <p:cNvSpPr/>
            <p:nvPr/>
          </p:nvSpPr>
          <p:spPr>
            <a:xfrm>
              <a:off x="1619202" y="603305"/>
              <a:ext cx="40190" cy="5639"/>
            </a:xfrm>
            <a:custGeom>
              <a:avLst/>
              <a:gdLst/>
              <a:ahLst/>
              <a:cxnLst/>
              <a:rect l="l" t="t" r="r" b="b"/>
              <a:pathLst>
                <a:path w="1283" h="180" extrusionOk="0">
                  <a:moveTo>
                    <a:pt x="708" y="1"/>
                  </a:moveTo>
                  <a:cubicBezTo>
                    <a:pt x="685" y="1"/>
                    <a:pt x="663" y="1"/>
                    <a:pt x="641" y="1"/>
                  </a:cubicBezTo>
                  <a:cubicBezTo>
                    <a:pt x="426" y="9"/>
                    <a:pt x="215" y="32"/>
                    <a:pt x="0" y="107"/>
                  </a:cubicBezTo>
                  <a:cubicBezTo>
                    <a:pt x="191" y="164"/>
                    <a:pt x="383" y="179"/>
                    <a:pt x="574" y="179"/>
                  </a:cubicBezTo>
                  <a:cubicBezTo>
                    <a:pt x="598" y="179"/>
                    <a:pt x="621" y="179"/>
                    <a:pt x="645" y="179"/>
                  </a:cubicBezTo>
                  <a:cubicBezTo>
                    <a:pt x="856" y="171"/>
                    <a:pt x="1071" y="152"/>
                    <a:pt x="1283" y="73"/>
                  </a:cubicBezTo>
                  <a:cubicBezTo>
                    <a:pt x="1090" y="16"/>
                    <a:pt x="898"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741;p54">
              <a:extLst>
                <a:ext uri="{FF2B5EF4-FFF2-40B4-BE49-F238E27FC236}">
                  <a16:creationId xmlns:a16="http://schemas.microsoft.com/office/drawing/2014/main" id="{1EF568DF-5490-1BD8-A317-522DA834ACAD}"/>
                </a:ext>
              </a:extLst>
            </p:cNvPr>
            <p:cNvSpPr/>
            <p:nvPr/>
          </p:nvSpPr>
          <p:spPr>
            <a:xfrm>
              <a:off x="1447977" y="991365"/>
              <a:ext cx="79409" cy="13344"/>
            </a:xfrm>
            <a:custGeom>
              <a:avLst/>
              <a:gdLst/>
              <a:ahLst/>
              <a:cxnLst/>
              <a:rect l="l" t="t" r="r" b="b"/>
              <a:pathLst>
                <a:path w="2535" h="426" extrusionOk="0">
                  <a:moveTo>
                    <a:pt x="0" y="0"/>
                  </a:moveTo>
                  <a:cubicBezTo>
                    <a:pt x="412" y="140"/>
                    <a:pt x="834" y="226"/>
                    <a:pt x="1257" y="302"/>
                  </a:cubicBezTo>
                  <a:cubicBezTo>
                    <a:pt x="1683" y="369"/>
                    <a:pt x="2110" y="422"/>
                    <a:pt x="2535" y="426"/>
                  </a:cubicBezTo>
                  <a:cubicBezTo>
                    <a:pt x="2117" y="283"/>
                    <a:pt x="1698" y="196"/>
                    <a:pt x="1276" y="124"/>
                  </a:cubicBezTo>
                  <a:cubicBezTo>
                    <a:pt x="857" y="53"/>
                    <a:pt x="435" y="0"/>
                    <a:pt x="0" y="0"/>
                  </a:cubicBezTo>
                  <a:close/>
                </a:path>
              </a:pathLst>
            </a:custGeom>
            <a:solidFill>
              <a:srgbClr val="C0C5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742;p54">
              <a:extLst>
                <a:ext uri="{FF2B5EF4-FFF2-40B4-BE49-F238E27FC236}">
                  <a16:creationId xmlns:a16="http://schemas.microsoft.com/office/drawing/2014/main" id="{2AC9E2DB-B1AA-FFE0-BE1E-055DC556B59E}"/>
                </a:ext>
              </a:extLst>
            </p:cNvPr>
            <p:cNvSpPr/>
            <p:nvPr/>
          </p:nvSpPr>
          <p:spPr>
            <a:xfrm>
              <a:off x="1450953" y="973478"/>
              <a:ext cx="175232" cy="32077"/>
            </a:xfrm>
            <a:custGeom>
              <a:avLst/>
              <a:gdLst/>
              <a:ahLst/>
              <a:cxnLst/>
              <a:rect l="l" t="t" r="r" b="b"/>
              <a:pathLst>
                <a:path w="5594" h="1024" extrusionOk="0">
                  <a:moveTo>
                    <a:pt x="0" y="1"/>
                  </a:moveTo>
                  <a:lnTo>
                    <a:pt x="0" y="1"/>
                  </a:lnTo>
                  <a:cubicBezTo>
                    <a:pt x="460" y="122"/>
                    <a:pt x="924" y="224"/>
                    <a:pt x="1388" y="326"/>
                  </a:cubicBezTo>
                  <a:cubicBezTo>
                    <a:pt x="1852" y="424"/>
                    <a:pt x="2316" y="514"/>
                    <a:pt x="2784" y="601"/>
                  </a:cubicBezTo>
                  <a:cubicBezTo>
                    <a:pt x="3247" y="684"/>
                    <a:pt x="3715" y="767"/>
                    <a:pt x="4183" y="835"/>
                  </a:cubicBezTo>
                  <a:cubicBezTo>
                    <a:pt x="4651" y="906"/>
                    <a:pt x="5122" y="974"/>
                    <a:pt x="5594" y="1024"/>
                  </a:cubicBezTo>
                  <a:cubicBezTo>
                    <a:pt x="5133" y="902"/>
                    <a:pt x="4673" y="801"/>
                    <a:pt x="4210" y="699"/>
                  </a:cubicBezTo>
                  <a:cubicBezTo>
                    <a:pt x="3745" y="601"/>
                    <a:pt x="3277" y="510"/>
                    <a:pt x="2814" y="424"/>
                  </a:cubicBezTo>
                  <a:cubicBezTo>
                    <a:pt x="2346" y="340"/>
                    <a:pt x="1879" y="258"/>
                    <a:pt x="1411" y="190"/>
                  </a:cubicBezTo>
                  <a:cubicBezTo>
                    <a:pt x="939" y="119"/>
                    <a:pt x="471" y="5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743;p54">
              <a:extLst>
                <a:ext uri="{FF2B5EF4-FFF2-40B4-BE49-F238E27FC236}">
                  <a16:creationId xmlns:a16="http://schemas.microsoft.com/office/drawing/2014/main" id="{2AE09F2A-5AC7-F18E-03B9-EC0FB697297F}"/>
                </a:ext>
              </a:extLst>
            </p:cNvPr>
            <p:cNvSpPr/>
            <p:nvPr/>
          </p:nvSpPr>
          <p:spPr>
            <a:xfrm>
              <a:off x="1755781" y="807390"/>
              <a:ext cx="66064" cy="62995"/>
            </a:xfrm>
            <a:custGeom>
              <a:avLst/>
              <a:gdLst/>
              <a:ahLst/>
              <a:cxnLst/>
              <a:rect l="l" t="t" r="r" b="b"/>
              <a:pathLst>
                <a:path w="2109" h="2011" extrusionOk="0">
                  <a:moveTo>
                    <a:pt x="2037" y="0"/>
                  </a:moveTo>
                  <a:cubicBezTo>
                    <a:pt x="2037" y="0"/>
                    <a:pt x="283" y="686"/>
                    <a:pt x="143" y="853"/>
                  </a:cubicBezTo>
                  <a:cubicBezTo>
                    <a:pt x="0" y="1018"/>
                    <a:pt x="544" y="1490"/>
                    <a:pt x="544" y="1490"/>
                  </a:cubicBezTo>
                  <a:lnTo>
                    <a:pt x="471" y="2011"/>
                  </a:lnTo>
                  <a:lnTo>
                    <a:pt x="2109" y="1064"/>
                  </a:lnTo>
                  <a:lnTo>
                    <a:pt x="2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744;p54">
              <a:extLst>
                <a:ext uri="{FF2B5EF4-FFF2-40B4-BE49-F238E27FC236}">
                  <a16:creationId xmlns:a16="http://schemas.microsoft.com/office/drawing/2014/main" id="{4D1BDA54-C0FF-4B88-7BCD-09DE2AD3D222}"/>
                </a:ext>
              </a:extLst>
            </p:cNvPr>
            <p:cNvSpPr/>
            <p:nvPr/>
          </p:nvSpPr>
          <p:spPr>
            <a:xfrm>
              <a:off x="2924973" y="364135"/>
              <a:ext cx="195217" cy="326782"/>
            </a:xfrm>
            <a:custGeom>
              <a:avLst/>
              <a:gdLst/>
              <a:ahLst/>
              <a:cxnLst/>
              <a:rect l="l" t="t" r="r" b="b"/>
              <a:pathLst>
                <a:path w="6232" h="10432" extrusionOk="0">
                  <a:moveTo>
                    <a:pt x="1441" y="1"/>
                  </a:moveTo>
                  <a:cubicBezTo>
                    <a:pt x="929" y="1"/>
                    <a:pt x="476" y="40"/>
                    <a:pt x="152" y="116"/>
                  </a:cubicBezTo>
                  <a:cubicBezTo>
                    <a:pt x="1" y="3526"/>
                    <a:pt x="876" y="10432"/>
                    <a:pt x="876" y="10432"/>
                  </a:cubicBezTo>
                  <a:lnTo>
                    <a:pt x="3716" y="9209"/>
                  </a:lnTo>
                  <a:lnTo>
                    <a:pt x="6099" y="8553"/>
                  </a:lnTo>
                  <a:lnTo>
                    <a:pt x="4983" y="5864"/>
                  </a:lnTo>
                  <a:lnTo>
                    <a:pt x="5138" y="3152"/>
                  </a:lnTo>
                  <a:cubicBezTo>
                    <a:pt x="5138" y="3152"/>
                    <a:pt x="6231" y="2299"/>
                    <a:pt x="5552" y="1383"/>
                  </a:cubicBezTo>
                  <a:lnTo>
                    <a:pt x="5552" y="1383"/>
                  </a:lnTo>
                  <a:cubicBezTo>
                    <a:pt x="5657" y="1446"/>
                    <a:pt x="5735" y="1473"/>
                    <a:pt x="5788" y="1473"/>
                  </a:cubicBezTo>
                  <a:cubicBezTo>
                    <a:pt x="6042" y="1473"/>
                    <a:pt x="5665" y="822"/>
                    <a:pt x="4504" y="440"/>
                  </a:cubicBezTo>
                  <a:cubicBezTo>
                    <a:pt x="3588" y="141"/>
                    <a:pt x="2410" y="1"/>
                    <a:pt x="1441" y="1"/>
                  </a:cubicBezTo>
                  <a:close/>
                </a:path>
              </a:pathLst>
            </a:custGeom>
            <a:solidFill>
              <a:srgbClr val="233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745;p54">
              <a:extLst>
                <a:ext uri="{FF2B5EF4-FFF2-40B4-BE49-F238E27FC236}">
                  <a16:creationId xmlns:a16="http://schemas.microsoft.com/office/drawing/2014/main" id="{9B6FF2DC-0CB0-F5CE-0089-96947E6DC3AF}"/>
                </a:ext>
              </a:extLst>
            </p:cNvPr>
            <p:cNvSpPr/>
            <p:nvPr/>
          </p:nvSpPr>
          <p:spPr>
            <a:xfrm>
              <a:off x="2871814" y="339075"/>
              <a:ext cx="516800" cy="716810"/>
            </a:xfrm>
            <a:custGeom>
              <a:avLst/>
              <a:gdLst/>
              <a:ahLst/>
              <a:cxnLst/>
              <a:rect l="l" t="t" r="r" b="b"/>
              <a:pathLst>
                <a:path w="16498" h="22883" extrusionOk="0">
                  <a:moveTo>
                    <a:pt x="9574" y="0"/>
                  </a:moveTo>
                  <a:cubicBezTo>
                    <a:pt x="9437" y="0"/>
                    <a:pt x="9378" y="118"/>
                    <a:pt x="9509" y="343"/>
                  </a:cubicBezTo>
                  <a:cubicBezTo>
                    <a:pt x="9803" y="841"/>
                    <a:pt x="10331" y="2221"/>
                    <a:pt x="10331" y="2221"/>
                  </a:cubicBezTo>
                  <a:cubicBezTo>
                    <a:pt x="10331" y="2221"/>
                    <a:pt x="10293" y="2211"/>
                    <a:pt x="10236" y="2211"/>
                  </a:cubicBezTo>
                  <a:cubicBezTo>
                    <a:pt x="10095" y="2211"/>
                    <a:pt x="9838" y="2271"/>
                    <a:pt x="9773" y="2692"/>
                  </a:cubicBezTo>
                  <a:cubicBezTo>
                    <a:pt x="9686" y="3277"/>
                    <a:pt x="11594" y="4185"/>
                    <a:pt x="11594" y="4185"/>
                  </a:cubicBezTo>
                  <a:lnTo>
                    <a:pt x="14148" y="10556"/>
                  </a:lnTo>
                  <a:cubicBezTo>
                    <a:pt x="14148" y="10556"/>
                    <a:pt x="8864" y="8942"/>
                    <a:pt x="8336" y="8825"/>
                  </a:cubicBezTo>
                  <a:cubicBezTo>
                    <a:pt x="8261" y="8808"/>
                    <a:pt x="8165" y="8801"/>
                    <a:pt x="8056" y="8801"/>
                  </a:cubicBezTo>
                  <a:cubicBezTo>
                    <a:pt x="7403" y="8801"/>
                    <a:pt x="6280" y="9059"/>
                    <a:pt x="6280" y="9059"/>
                  </a:cubicBezTo>
                  <a:lnTo>
                    <a:pt x="5636" y="7297"/>
                  </a:lnTo>
                  <a:cubicBezTo>
                    <a:pt x="5636" y="7297"/>
                    <a:pt x="8426" y="6886"/>
                    <a:pt x="7925" y="5332"/>
                  </a:cubicBezTo>
                  <a:cubicBezTo>
                    <a:pt x="7427" y="3774"/>
                    <a:pt x="6137" y="1809"/>
                    <a:pt x="6137" y="1809"/>
                  </a:cubicBezTo>
                  <a:cubicBezTo>
                    <a:pt x="6093" y="1785"/>
                    <a:pt x="6033" y="1773"/>
                    <a:pt x="5961" y="1773"/>
                  </a:cubicBezTo>
                  <a:cubicBezTo>
                    <a:pt x="5174" y="1773"/>
                    <a:pt x="2908" y="3130"/>
                    <a:pt x="2908" y="3130"/>
                  </a:cubicBezTo>
                  <a:lnTo>
                    <a:pt x="4168" y="6683"/>
                  </a:lnTo>
                  <a:lnTo>
                    <a:pt x="4492" y="9647"/>
                  </a:lnTo>
                  <a:cubicBezTo>
                    <a:pt x="4492" y="9647"/>
                    <a:pt x="4346" y="9734"/>
                    <a:pt x="3524" y="10058"/>
                  </a:cubicBezTo>
                  <a:cubicBezTo>
                    <a:pt x="2143" y="10469"/>
                    <a:pt x="2112" y="11613"/>
                    <a:pt x="2112" y="11613"/>
                  </a:cubicBezTo>
                  <a:lnTo>
                    <a:pt x="2554" y="22328"/>
                  </a:lnTo>
                  <a:cubicBezTo>
                    <a:pt x="2554" y="22328"/>
                    <a:pt x="1859" y="21990"/>
                    <a:pt x="1354" y="21990"/>
                  </a:cubicBezTo>
                  <a:cubicBezTo>
                    <a:pt x="1228" y="21990"/>
                    <a:pt x="1114" y="22011"/>
                    <a:pt x="1026" y="22063"/>
                  </a:cubicBezTo>
                  <a:cubicBezTo>
                    <a:pt x="589" y="22328"/>
                    <a:pt x="1" y="22882"/>
                    <a:pt x="1" y="22882"/>
                  </a:cubicBezTo>
                  <a:lnTo>
                    <a:pt x="3376" y="22882"/>
                  </a:lnTo>
                  <a:lnTo>
                    <a:pt x="3757" y="12170"/>
                  </a:lnTo>
                  <a:lnTo>
                    <a:pt x="9188" y="11054"/>
                  </a:lnTo>
                  <a:cubicBezTo>
                    <a:pt x="9188" y="11054"/>
                    <a:pt x="14442" y="12140"/>
                    <a:pt x="16498" y="12170"/>
                  </a:cubicBezTo>
                  <a:cubicBezTo>
                    <a:pt x="16204" y="10232"/>
                    <a:pt x="12092" y="3748"/>
                    <a:pt x="12092" y="3748"/>
                  </a:cubicBezTo>
                  <a:cubicBezTo>
                    <a:pt x="12092" y="3748"/>
                    <a:pt x="12300" y="3511"/>
                    <a:pt x="12300" y="3013"/>
                  </a:cubicBezTo>
                  <a:cubicBezTo>
                    <a:pt x="12382" y="3080"/>
                    <a:pt x="12453" y="3109"/>
                    <a:pt x="12514" y="3109"/>
                  </a:cubicBezTo>
                  <a:cubicBezTo>
                    <a:pt x="12778" y="3109"/>
                    <a:pt x="12853" y="2567"/>
                    <a:pt x="12828" y="2160"/>
                  </a:cubicBezTo>
                  <a:cubicBezTo>
                    <a:pt x="12809" y="1847"/>
                    <a:pt x="12617" y="1789"/>
                    <a:pt x="12477" y="1789"/>
                  </a:cubicBezTo>
                  <a:cubicBezTo>
                    <a:pt x="12395" y="1789"/>
                    <a:pt x="12330" y="1809"/>
                    <a:pt x="12330" y="1809"/>
                  </a:cubicBezTo>
                  <a:cubicBezTo>
                    <a:pt x="12330" y="1809"/>
                    <a:pt x="12190" y="1393"/>
                    <a:pt x="11879" y="1393"/>
                  </a:cubicBezTo>
                  <a:cubicBezTo>
                    <a:pt x="11813" y="1393"/>
                    <a:pt x="11738" y="1412"/>
                    <a:pt x="11655" y="1459"/>
                  </a:cubicBezTo>
                  <a:cubicBezTo>
                    <a:pt x="11520" y="1257"/>
                    <a:pt x="11390" y="1185"/>
                    <a:pt x="11273" y="1185"/>
                  </a:cubicBezTo>
                  <a:cubicBezTo>
                    <a:pt x="10982" y="1185"/>
                    <a:pt x="10773" y="1633"/>
                    <a:pt x="10773" y="1633"/>
                  </a:cubicBezTo>
                  <a:cubicBezTo>
                    <a:pt x="10773" y="1633"/>
                    <a:pt x="10569" y="1221"/>
                    <a:pt x="10214" y="546"/>
                  </a:cubicBezTo>
                  <a:cubicBezTo>
                    <a:pt x="10022" y="175"/>
                    <a:pt x="9740" y="0"/>
                    <a:pt x="9574" y="0"/>
                  </a:cubicBez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746;p54">
              <a:extLst>
                <a:ext uri="{FF2B5EF4-FFF2-40B4-BE49-F238E27FC236}">
                  <a16:creationId xmlns:a16="http://schemas.microsoft.com/office/drawing/2014/main" id="{18E32B51-24C1-6F67-9502-5A2E0792FFCC}"/>
                </a:ext>
              </a:extLst>
            </p:cNvPr>
            <p:cNvSpPr/>
            <p:nvPr/>
          </p:nvSpPr>
          <p:spPr>
            <a:xfrm>
              <a:off x="2997178" y="640676"/>
              <a:ext cx="95948" cy="26752"/>
            </a:xfrm>
            <a:custGeom>
              <a:avLst/>
              <a:gdLst/>
              <a:ahLst/>
              <a:cxnLst/>
              <a:rect l="l" t="t" r="r" b="b"/>
              <a:pathLst>
                <a:path w="3063" h="854" extrusionOk="0">
                  <a:moveTo>
                    <a:pt x="3063" y="0"/>
                  </a:moveTo>
                  <a:cubicBezTo>
                    <a:pt x="2708" y="133"/>
                    <a:pt x="2361" y="279"/>
                    <a:pt x="2018" y="427"/>
                  </a:cubicBezTo>
                  <a:lnTo>
                    <a:pt x="1984" y="441"/>
                  </a:lnTo>
                  <a:lnTo>
                    <a:pt x="1992" y="479"/>
                  </a:lnTo>
                  <a:cubicBezTo>
                    <a:pt x="2003" y="544"/>
                    <a:pt x="2018" y="604"/>
                    <a:pt x="2022" y="660"/>
                  </a:cubicBezTo>
                  <a:cubicBezTo>
                    <a:pt x="2022" y="687"/>
                    <a:pt x="2025" y="721"/>
                    <a:pt x="2015" y="732"/>
                  </a:cubicBezTo>
                  <a:cubicBezTo>
                    <a:pt x="2010" y="743"/>
                    <a:pt x="2012" y="745"/>
                    <a:pt x="2010" y="745"/>
                  </a:cubicBezTo>
                  <a:cubicBezTo>
                    <a:pt x="2009" y="745"/>
                    <a:pt x="2005" y="744"/>
                    <a:pt x="1996" y="744"/>
                  </a:cubicBezTo>
                  <a:cubicBezTo>
                    <a:pt x="1958" y="732"/>
                    <a:pt x="1905" y="690"/>
                    <a:pt x="1860" y="653"/>
                  </a:cubicBezTo>
                  <a:cubicBezTo>
                    <a:pt x="1815" y="611"/>
                    <a:pt x="1769" y="566"/>
                    <a:pt x="1728" y="521"/>
                  </a:cubicBezTo>
                  <a:lnTo>
                    <a:pt x="1709" y="498"/>
                  </a:lnTo>
                  <a:lnTo>
                    <a:pt x="1679" y="505"/>
                  </a:lnTo>
                  <a:cubicBezTo>
                    <a:pt x="1400" y="559"/>
                    <a:pt x="1117" y="608"/>
                    <a:pt x="838" y="664"/>
                  </a:cubicBezTo>
                  <a:cubicBezTo>
                    <a:pt x="558" y="725"/>
                    <a:pt x="279" y="781"/>
                    <a:pt x="1" y="853"/>
                  </a:cubicBezTo>
                  <a:cubicBezTo>
                    <a:pt x="287" y="822"/>
                    <a:pt x="570" y="785"/>
                    <a:pt x="852" y="744"/>
                  </a:cubicBezTo>
                  <a:cubicBezTo>
                    <a:pt x="1126" y="707"/>
                    <a:pt x="1395" y="657"/>
                    <a:pt x="1668" y="613"/>
                  </a:cubicBezTo>
                  <a:lnTo>
                    <a:pt x="1668" y="613"/>
                  </a:lnTo>
                  <a:cubicBezTo>
                    <a:pt x="1707" y="654"/>
                    <a:pt x="1747" y="693"/>
                    <a:pt x="1792" y="732"/>
                  </a:cubicBezTo>
                  <a:cubicBezTo>
                    <a:pt x="1844" y="773"/>
                    <a:pt x="1893" y="819"/>
                    <a:pt x="1977" y="841"/>
                  </a:cubicBezTo>
                  <a:cubicBezTo>
                    <a:pt x="1983" y="844"/>
                    <a:pt x="1992" y="845"/>
                    <a:pt x="2001" y="845"/>
                  </a:cubicBezTo>
                  <a:cubicBezTo>
                    <a:pt x="2019" y="845"/>
                    <a:pt x="2039" y="841"/>
                    <a:pt x="2056" y="834"/>
                  </a:cubicBezTo>
                  <a:cubicBezTo>
                    <a:pt x="2082" y="819"/>
                    <a:pt x="2105" y="792"/>
                    <a:pt x="2109" y="770"/>
                  </a:cubicBezTo>
                  <a:cubicBezTo>
                    <a:pt x="2116" y="747"/>
                    <a:pt x="2120" y="728"/>
                    <a:pt x="2120" y="709"/>
                  </a:cubicBezTo>
                  <a:lnTo>
                    <a:pt x="2120" y="657"/>
                  </a:lnTo>
                  <a:cubicBezTo>
                    <a:pt x="2114" y="600"/>
                    <a:pt x="2103" y="548"/>
                    <a:pt x="2091" y="496"/>
                  </a:cubicBezTo>
                  <a:lnTo>
                    <a:pt x="2091" y="496"/>
                  </a:lnTo>
                  <a:cubicBezTo>
                    <a:pt x="2419" y="336"/>
                    <a:pt x="2742" y="175"/>
                    <a:pt x="3063" y="0"/>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747;p54">
              <a:extLst>
                <a:ext uri="{FF2B5EF4-FFF2-40B4-BE49-F238E27FC236}">
                  <a16:creationId xmlns:a16="http://schemas.microsoft.com/office/drawing/2014/main" id="{6BC21E0F-ACFB-36B7-DED7-CAC5CE1523DD}"/>
                </a:ext>
              </a:extLst>
            </p:cNvPr>
            <p:cNvSpPr/>
            <p:nvPr/>
          </p:nvSpPr>
          <p:spPr>
            <a:xfrm>
              <a:off x="2950284" y="397152"/>
              <a:ext cx="90404" cy="86300"/>
            </a:xfrm>
            <a:custGeom>
              <a:avLst/>
              <a:gdLst/>
              <a:ahLst/>
              <a:cxnLst/>
              <a:rect l="l" t="t" r="r" b="b"/>
              <a:pathLst>
                <a:path w="2886" h="2755" extrusionOk="0">
                  <a:moveTo>
                    <a:pt x="2885" y="0"/>
                  </a:moveTo>
                  <a:lnTo>
                    <a:pt x="0" y="963"/>
                  </a:lnTo>
                  <a:lnTo>
                    <a:pt x="611" y="2754"/>
                  </a:lnTo>
                  <a:cubicBezTo>
                    <a:pt x="611" y="2754"/>
                    <a:pt x="1116" y="2558"/>
                    <a:pt x="1792" y="1638"/>
                  </a:cubicBezTo>
                  <a:lnTo>
                    <a:pt x="1792" y="1638"/>
                  </a:lnTo>
                  <a:cubicBezTo>
                    <a:pt x="1608" y="2032"/>
                    <a:pt x="1480" y="2206"/>
                    <a:pt x="1516" y="2206"/>
                  </a:cubicBezTo>
                  <a:cubicBezTo>
                    <a:pt x="1540" y="2206"/>
                    <a:pt x="1637" y="2129"/>
                    <a:pt x="1837" y="1988"/>
                  </a:cubicBezTo>
                  <a:cubicBezTo>
                    <a:pt x="2338" y="1638"/>
                    <a:pt x="2885" y="1"/>
                    <a:pt x="2885" y="0"/>
                  </a:cubicBezTo>
                  <a:close/>
                </a:path>
              </a:pathLst>
            </a:custGeom>
            <a:solidFill>
              <a:srgbClr val="233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748;p54">
              <a:extLst>
                <a:ext uri="{FF2B5EF4-FFF2-40B4-BE49-F238E27FC236}">
                  <a16:creationId xmlns:a16="http://schemas.microsoft.com/office/drawing/2014/main" id="{A9FF0872-BD5E-313D-F460-B7D3062EA9B1}"/>
                </a:ext>
              </a:extLst>
            </p:cNvPr>
            <p:cNvSpPr/>
            <p:nvPr/>
          </p:nvSpPr>
          <p:spPr>
            <a:xfrm>
              <a:off x="2953197" y="484581"/>
              <a:ext cx="45045" cy="37747"/>
            </a:xfrm>
            <a:custGeom>
              <a:avLst/>
              <a:gdLst/>
              <a:ahLst/>
              <a:cxnLst/>
              <a:rect l="l" t="t" r="r" b="b"/>
              <a:pathLst>
                <a:path w="1438" h="1205" extrusionOk="0">
                  <a:moveTo>
                    <a:pt x="673" y="1"/>
                  </a:moveTo>
                  <a:cubicBezTo>
                    <a:pt x="513" y="1"/>
                    <a:pt x="349" y="49"/>
                    <a:pt x="235" y="205"/>
                  </a:cubicBezTo>
                  <a:cubicBezTo>
                    <a:pt x="0" y="524"/>
                    <a:pt x="683" y="1205"/>
                    <a:pt x="1130" y="1205"/>
                  </a:cubicBezTo>
                  <a:cubicBezTo>
                    <a:pt x="1264" y="1205"/>
                    <a:pt x="1377" y="1143"/>
                    <a:pt x="1438" y="993"/>
                  </a:cubicBezTo>
                  <a:lnTo>
                    <a:pt x="1197" y="137"/>
                  </a:lnTo>
                  <a:cubicBezTo>
                    <a:pt x="1197" y="137"/>
                    <a:pt x="940" y="1"/>
                    <a:pt x="673" y="1"/>
                  </a:cubicBezTo>
                  <a:close/>
                </a:path>
              </a:pathLst>
            </a:custGeom>
            <a:solidFill>
              <a:srgbClr val="EFC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749;p54">
              <a:extLst>
                <a:ext uri="{FF2B5EF4-FFF2-40B4-BE49-F238E27FC236}">
                  <a16:creationId xmlns:a16="http://schemas.microsoft.com/office/drawing/2014/main" id="{0C022359-AE41-514B-BB04-1C0E687AF1B5}"/>
                </a:ext>
              </a:extLst>
            </p:cNvPr>
            <p:cNvSpPr/>
            <p:nvPr/>
          </p:nvSpPr>
          <p:spPr>
            <a:xfrm>
              <a:off x="2992918" y="611951"/>
              <a:ext cx="230427" cy="299060"/>
            </a:xfrm>
            <a:custGeom>
              <a:avLst/>
              <a:gdLst/>
              <a:ahLst/>
              <a:cxnLst/>
              <a:rect l="l" t="t" r="r" b="b"/>
              <a:pathLst>
                <a:path w="7356" h="9547" extrusionOk="0">
                  <a:moveTo>
                    <a:pt x="3444" y="0"/>
                  </a:moveTo>
                  <a:cubicBezTo>
                    <a:pt x="3444" y="0"/>
                    <a:pt x="2022" y="2721"/>
                    <a:pt x="1" y="3482"/>
                  </a:cubicBezTo>
                  <a:cubicBezTo>
                    <a:pt x="729" y="5205"/>
                    <a:pt x="2120" y="8785"/>
                    <a:pt x="2120" y="8785"/>
                  </a:cubicBezTo>
                  <a:lnTo>
                    <a:pt x="1754" y="9547"/>
                  </a:lnTo>
                  <a:lnTo>
                    <a:pt x="5895" y="8683"/>
                  </a:lnTo>
                  <a:lnTo>
                    <a:pt x="5666" y="4775"/>
                  </a:lnTo>
                  <a:cubicBezTo>
                    <a:pt x="5666" y="4775"/>
                    <a:pt x="7356" y="4176"/>
                    <a:pt x="5930" y="2486"/>
                  </a:cubicBezTo>
                  <a:cubicBezTo>
                    <a:pt x="4504" y="797"/>
                    <a:pt x="3975" y="0"/>
                    <a:pt x="39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750;p54">
              <a:extLst>
                <a:ext uri="{FF2B5EF4-FFF2-40B4-BE49-F238E27FC236}">
                  <a16:creationId xmlns:a16="http://schemas.microsoft.com/office/drawing/2014/main" id="{09D1292F-CF76-AA9A-0F90-AFA09D586C48}"/>
                </a:ext>
              </a:extLst>
            </p:cNvPr>
            <p:cNvSpPr/>
            <p:nvPr/>
          </p:nvSpPr>
          <p:spPr>
            <a:xfrm>
              <a:off x="2947559" y="883950"/>
              <a:ext cx="573279" cy="400929"/>
            </a:xfrm>
            <a:custGeom>
              <a:avLst/>
              <a:gdLst/>
              <a:ahLst/>
              <a:cxnLst/>
              <a:rect l="l" t="t" r="r" b="b"/>
              <a:pathLst>
                <a:path w="18301" h="12799" extrusionOk="0">
                  <a:moveTo>
                    <a:pt x="7343" y="0"/>
                  </a:moveTo>
                  <a:lnTo>
                    <a:pt x="3202" y="864"/>
                  </a:lnTo>
                  <a:cubicBezTo>
                    <a:pt x="3202" y="864"/>
                    <a:pt x="0" y="5492"/>
                    <a:pt x="2995" y="5492"/>
                  </a:cubicBezTo>
                  <a:cubicBezTo>
                    <a:pt x="6887" y="5492"/>
                    <a:pt x="10052" y="4866"/>
                    <a:pt x="14306" y="2972"/>
                  </a:cubicBezTo>
                  <a:lnTo>
                    <a:pt x="14306" y="2972"/>
                  </a:lnTo>
                  <a:cubicBezTo>
                    <a:pt x="13518" y="5443"/>
                    <a:pt x="17565" y="12798"/>
                    <a:pt x="17565" y="12798"/>
                  </a:cubicBezTo>
                  <a:lnTo>
                    <a:pt x="18300" y="12379"/>
                  </a:lnTo>
                  <a:lnTo>
                    <a:pt x="16671" y="83"/>
                  </a:lnTo>
                  <a:cubicBezTo>
                    <a:pt x="16671" y="83"/>
                    <a:pt x="11100" y="660"/>
                    <a:pt x="8106" y="977"/>
                  </a:cubicBezTo>
                  <a:cubicBezTo>
                    <a:pt x="8106" y="608"/>
                    <a:pt x="7343" y="0"/>
                    <a:pt x="73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751;p54">
              <a:extLst>
                <a:ext uri="{FF2B5EF4-FFF2-40B4-BE49-F238E27FC236}">
                  <a16:creationId xmlns:a16="http://schemas.microsoft.com/office/drawing/2014/main" id="{87CED3E8-E2EF-5C19-45C5-2F92754A0523}"/>
                </a:ext>
              </a:extLst>
            </p:cNvPr>
            <p:cNvSpPr/>
            <p:nvPr/>
          </p:nvSpPr>
          <p:spPr>
            <a:xfrm>
              <a:off x="3061207" y="960603"/>
              <a:ext cx="378939" cy="357450"/>
            </a:xfrm>
            <a:custGeom>
              <a:avLst/>
              <a:gdLst/>
              <a:ahLst/>
              <a:cxnLst/>
              <a:rect l="l" t="t" r="r" b="b"/>
              <a:pathLst>
                <a:path w="12097" h="11411" extrusionOk="0">
                  <a:moveTo>
                    <a:pt x="11791" y="1"/>
                  </a:moveTo>
                  <a:cubicBezTo>
                    <a:pt x="8951" y="1"/>
                    <a:pt x="6160" y="2060"/>
                    <a:pt x="6160" y="2060"/>
                  </a:cubicBezTo>
                  <a:lnTo>
                    <a:pt x="0" y="3041"/>
                  </a:lnTo>
                  <a:cubicBezTo>
                    <a:pt x="407" y="3041"/>
                    <a:pt x="784" y="3042"/>
                    <a:pt x="1135" y="3042"/>
                  </a:cubicBezTo>
                  <a:cubicBezTo>
                    <a:pt x="5766" y="3042"/>
                    <a:pt x="5848" y="3006"/>
                    <a:pt x="9049" y="2008"/>
                  </a:cubicBezTo>
                  <a:lnTo>
                    <a:pt x="9049" y="2008"/>
                  </a:lnTo>
                  <a:cubicBezTo>
                    <a:pt x="6895" y="5632"/>
                    <a:pt x="9679" y="11199"/>
                    <a:pt x="9679" y="11199"/>
                  </a:cubicBezTo>
                  <a:lnTo>
                    <a:pt x="10467" y="11410"/>
                  </a:lnTo>
                  <a:cubicBezTo>
                    <a:pt x="10467" y="11410"/>
                    <a:pt x="11255" y="3585"/>
                    <a:pt x="12097" y="9"/>
                  </a:cubicBezTo>
                  <a:cubicBezTo>
                    <a:pt x="11995" y="4"/>
                    <a:pt x="11893" y="1"/>
                    <a:pt x="1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752;p54">
              <a:extLst>
                <a:ext uri="{FF2B5EF4-FFF2-40B4-BE49-F238E27FC236}">
                  <a16:creationId xmlns:a16="http://schemas.microsoft.com/office/drawing/2014/main" id="{DDECD3B8-104A-0541-A0EA-B94791226424}"/>
                </a:ext>
              </a:extLst>
            </p:cNvPr>
            <p:cNvSpPr/>
            <p:nvPr/>
          </p:nvSpPr>
          <p:spPr>
            <a:xfrm>
              <a:off x="3215266" y="958536"/>
              <a:ext cx="228766" cy="164206"/>
            </a:xfrm>
            <a:custGeom>
              <a:avLst/>
              <a:gdLst/>
              <a:ahLst/>
              <a:cxnLst/>
              <a:rect l="l" t="t" r="r" b="b"/>
              <a:pathLst>
                <a:path w="7303" h="5242" extrusionOk="0">
                  <a:moveTo>
                    <a:pt x="6942" y="0"/>
                  </a:moveTo>
                  <a:cubicBezTo>
                    <a:pt x="6373" y="0"/>
                    <a:pt x="5806" y="76"/>
                    <a:pt x="5259" y="211"/>
                  </a:cubicBezTo>
                  <a:cubicBezTo>
                    <a:pt x="4613" y="369"/>
                    <a:pt x="3988" y="599"/>
                    <a:pt x="3384" y="871"/>
                  </a:cubicBezTo>
                  <a:cubicBezTo>
                    <a:pt x="2784" y="1146"/>
                    <a:pt x="2204" y="1470"/>
                    <a:pt x="1652" y="1832"/>
                  </a:cubicBezTo>
                  <a:cubicBezTo>
                    <a:pt x="1106" y="2202"/>
                    <a:pt x="582" y="2601"/>
                    <a:pt x="0" y="2922"/>
                  </a:cubicBezTo>
                  <a:cubicBezTo>
                    <a:pt x="303" y="2779"/>
                    <a:pt x="578" y="2598"/>
                    <a:pt x="860" y="2424"/>
                  </a:cubicBezTo>
                  <a:lnTo>
                    <a:pt x="1276" y="2161"/>
                  </a:lnTo>
                  <a:cubicBezTo>
                    <a:pt x="1415" y="2066"/>
                    <a:pt x="1547" y="1976"/>
                    <a:pt x="1690" y="1889"/>
                  </a:cubicBezTo>
                  <a:cubicBezTo>
                    <a:pt x="2245" y="1538"/>
                    <a:pt x="2829" y="1236"/>
                    <a:pt x="3429" y="968"/>
                  </a:cubicBezTo>
                  <a:cubicBezTo>
                    <a:pt x="4029" y="701"/>
                    <a:pt x="4648" y="482"/>
                    <a:pt x="5285" y="331"/>
                  </a:cubicBezTo>
                  <a:cubicBezTo>
                    <a:pt x="5836" y="200"/>
                    <a:pt x="6399" y="118"/>
                    <a:pt x="6964" y="118"/>
                  </a:cubicBezTo>
                  <a:cubicBezTo>
                    <a:pt x="7029" y="118"/>
                    <a:pt x="7094" y="119"/>
                    <a:pt x="7159" y="121"/>
                  </a:cubicBezTo>
                  <a:lnTo>
                    <a:pt x="7159" y="121"/>
                  </a:lnTo>
                  <a:cubicBezTo>
                    <a:pt x="6971" y="954"/>
                    <a:pt x="6824" y="1795"/>
                    <a:pt x="6695" y="2639"/>
                  </a:cubicBezTo>
                  <a:cubicBezTo>
                    <a:pt x="6560" y="3503"/>
                    <a:pt x="6450" y="4375"/>
                    <a:pt x="6345" y="5242"/>
                  </a:cubicBezTo>
                  <a:cubicBezTo>
                    <a:pt x="6481" y="4378"/>
                    <a:pt x="6627" y="3515"/>
                    <a:pt x="6775" y="2650"/>
                  </a:cubicBezTo>
                  <a:cubicBezTo>
                    <a:pt x="6930" y="1790"/>
                    <a:pt x="7088" y="930"/>
                    <a:pt x="7287" y="79"/>
                  </a:cubicBezTo>
                  <a:lnTo>
                    <a:pt x="7303" y="11"/>
                  </a:lnTo>
                  <a:lnTo>
                    <a:pt x="7235" y="7"/>
                  </a:lnTo>
                  <a:cubicBezTo>
                    <a:pt x="7137" y="3"/>
                    <a:pt x="7039" y="0"/>
                    <a:pt x="6942" y="0"/>
                  </a:cubicBezTo>
                  <a:close/>
                </a:path>
              </a:pathLst>
            </a:custGeom>
            <a:solidFill>
              <a:srgbClr val="373A5A">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753;p54">
              <a:extLst>
                <a:ext uri="{FF2B5EF4-FFF2-40B4-BE49-F238E27FC236}">
                  <a16:creationId xmlns:a16="http://schemas.microsoft.com/office/drawing/2014/main" id="{AD1B3880-AE59-864E-FB4D-94E9ECE0D06B}"/>
                </a:ext>
              </a:extLst>
            </p:cNvPr>
            <p:cNvSpPr/>
            <p:nvPr/>
          </p:nvSpPr>
          <p:spPr>
            <a:xfrm>
              <a:off x="3335650" y="1311167"/>
              <a:ext cx="88211" cy="185287"/>
            </a:xfrm>
            <a:custGeom>
              <a:avLst/>
              <a:gdLst/>
              <a:ahLst/>
              <a:cxnLst/>
              <a:rect l="l" t="t" r="r" b="b"/>
              <a:pathLst>
                <a:path w="2816" h="5915" extrusionOk="0">
                  <a:moveTo>
                    <a:pt x="970" y="1"/>
                  </a:moveTo>
                  <a:lnTo>
                    <a:pt x="1" y="1958"/>
                  </a:lnTo>
                  <a:lnTo>
                    <a:pt x="2815" y="5915"/>
                  </a:lnTo>
                  <a:lnTo>
                    <a:pt x="1759" y="212"/>
                  </a:lnTo>
                  <a:lnTo>
                    <a:pt x="970" y="1"/>
                  </a:ln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754;p54">
              <a:extLst>
                <a:ext uri="{FF2B5EF4-FFF2-40B4-BE49-F238E27FC236}">
                  <a16:creationId xmlns:a16="http://schemas.microsoft.com/office/drawing/2014/main" id="{001255C5-1DB9-12FB-FBCF-63FDDB48DF33}"/>
                </a:ext>
              </a:extLst>
            </p:cNvPr>
            <p:cNvSpPr/>
            <p:nvPr/>
          </p:nvSpPr>
          <p:spPr>
            <a:xfrm>
              <a:off x="3491024" y="1271696"/>
              <a:ext cx="150924" cy="115715"/>
            </a:xfrm>
            <a:custGeom>
              <a:avLst/>
              <a:gdLst/>
              <a:ahLst/>
              <a:cxnLst/>
              <a:rect l="l" t="t" r="r" b="b"/>
              <a:pathLst>
                <a:path w="4818" h="3694" extrusionOk="0">
                  <a:moveTo>
                    <a:pt x="951" y="1"/>
                  </a:moveTo>
                  <a:lnTo>
                    <a:pt x="216" y="420"/>
                  </a:lnTo>
                  <a:lnTo>
                    <a:pt x="1" y="2072"/>
                  </a:lnTo>
                  <a:lnTo>
                    <a:pt x="4817" y="3693"/>
                  </a:lnTo>
                  <a:lnTo>
                    <a:pt x="951" y="1"/>
                  </a:ln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755;p54">
              <a:extLst>
                <a:ext uri="{FF2B5EF4-FFF2-40B4-BE49-F238E27FC236}">
                  <a16:creationId xmlns:a16="http://schemas.microsoft.com/office/drawing/2014/main" id="{B22CA081-1531-364B-3E2F-1B2EA64B8FF9}"/>
                </a:ext>
              </a:extLst>
            </p:cNvPr>
            <p:cNvSpPr/>
            <p:nvPr/>
          </p:nvSpPr>
          <p:spPr>
            <a:xfrm>
              <a:off x="3030540" y="504191"/>
              <a:ext cx="55383" cy="48084"/>
            </a:xfrm>
            <a:custGeom>
              <a:avLst/>
              <a:gdLst/>
              <a:ahLst/>
              <a:cxnLst/>
              <a:rect l="l" t="t" r="r" b="b"/>
              <a:pathLst>
                <a:path w="1768" h="1535" extrusionOk="0">
                  <a:moveTo>
                    <a:pt x="25" y="1"/>
                  </a:moveTo>
                  <a:cubicBezTo>
                    <a:pt x="25" y="1"/>
                    <a:pt x="0" y="1535"/>
                    <a:pt x="588" y="1535"/>
                  </a:cubicBezTo>
                  <a:cubicBezTo>
                    <a:pt x="846" y="1535"/>
                    <a:pt x="1221" y="1240"/>
                    <a:pt x="1768" y="393"/>
                  </a:cubicBezTo>
                  <a:lnTo>
                    <a:pt x="25" y="1"/>
                  </a:ln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756;p54">
              <a:extLst>
                <a:ext uri="{FF2B5EF4-FFF2-40B4-BE49-F238E27FC236}">
                  <a16:creationId xmlns:a16="http://schemas.microsoft.com/office/drawing/2014/main" id="{C6C88095-5E67-D3C7-6622-F2044F83D7E7}"/>
                </a:ext>
              </a:extLst>
            </p:cNvPr>
            <p:cNvSpPr/>
            <p:nvPr/>
          </p:nvSpPr>
          <p:spPr>
            <a:xfrm>
              <a:off x="3031198" y="504191"/>
              <a:ext cx="42915" cy="19641"/>
            </a:xfrm>
            <a:custGeom>
              <a:avLst/>
              <a:gdLst/>
              <a:ahLst/>
              <a:cxnLst/>
              <a:rect l="l" t="t" r="r" b="b"/>
              <a:pathLst>
                <a:path w="1370" h="627" extrusionOk="0">
                  <a:moveTo>
                    <a:pt x="4" y="1"/>
                  </a:moveTo>
                  <a:cubicBezTo>
                    <a:pt x="4" y="1"/>
                    <a:pt x="1" y="201"/>
                    <a:pt x="23" y="453"/>
                  </a:cubicBezTo>
                  <a:lnTo>
                    <a:pt x="1279" y="627"/>
                  </a:lnTo>
                  <a:lnTo>
                    <a:pt x="1369" y="307"/>
                  </a:ln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757;p54">
              <a:extLst>
                <a:ext uri="{FF2B5EF4-FFF2-40B4-BE49-F238E27FC236}">
                  <a16:creationId xmlns:a16="http://schemas.microsoft.com/office/drawing/2014/main" id="{BBBA9E04-C2D3-4B22-1A74-F50D4040F593}"/>
                </a:ext>
              </a:extLst>
            </p:cNvPr>
            <p:cNvSpPr/>
            <p:nvPr/>
          </p:nvSpPr>
          <p:spPr>
            <a:xfrm>
              <a:off x="3054723" y="454822"/>
              <a:ext cx="31544" cy="37089"/>
            </a:xfrm>
            <a:custGeom>
              <a:avLst/>
              <a:gdLst/>
              <a:ahLst/>
              <a:cxnLst/>
              <a:rect l="l" t="t" r="r" b="b"/>
              <a:pathLst>
                <a:path w="1007" h="1184" extrusionOk="0">
                  <a:moveTo>
                    <a:pt x="0" y="1"/>
                  </a:moveTo>
                  <a:lnTo>
                    <a:pt x="0" y="1"/>
                  </a:lnTo>
                  <a:cubicBezTo>
                    <a:pt x="53" y="144"/>
                    <a:pt x="106" y="287"/>
                    <a:pt x="166" y="427"/>
                  </a:cubicBezTo>
                  <a:cubicBezTo>
                    <a:pt x="226" y="570"/>
                    <a:pt x="287" y="709"/>
                    <a:pt x="350" y="845"/>
                  </a:cubicBezTo>
                  <a:lnTo>
                    <a:pt x="370" y="887"/>
                  </a:lnTo>
                  <a:lnTo>
                    <a:pt x="411" y="875"/>
                  </a:lnTo>
                  <a:cubicBezTo>
                    <a:pt x="551" y="839"/>
                    <a:pt x="690" y="800"/>
                    <a:pt x="829" y="761"/>
                  </a:cubicBezTo>
                  <a:lnTo>
                    <a:pt x="829" y="761"/>
                  </a:lnTo>
                  <a:cubicBezTo>
                    <a:pt x="785" y="852"/>
                    <a:pt x="731" y="940"/>
                    <a:pt x="664" y="1015"/>
                  </a:cubicBezTo>
                  <a:cubicBezTo>
                    <a:pt x="618" y="1064"/>
                    <a:pt x="566" y="1110"/>
                    <a:pt x="505" y="1136"/>
                  </a:cubicBezTo>
                  <a:cubicBezTo>
                    <a:pt x="465" y="1156"/>
                    <a:pt x="420" y="1164"/>
                    <a:pt x="372" y="1164"/>
                  </a:cubicBezTo>
                  <a:cubicBezTo>
                    <a:pt x="349" y="1164"/>
                    <a:pt x="325" y="1162"/>
                    <a:pt x="302" y="1158"/>
                  </a:cubicBezTo>
                  <a:lnTo>
                    <a:pt x="302" y="1158"/>
                  </a:lnTo>
                  <a:cubicBezTo>
                    <a:pt x="342" y="1175"/>
                    <a:pt x="388" y="1184"/>
                    <a:pt x="434" y="1184"/>
                  </a:cubicBezTo>
                  <a:cubicBezTo>
                    <a:pt x="462" y="1184"/>
                    <a:pt x="490" y="1181"/>
                    <a:pt x="517" y="1174"/>
                  </a:cubicBezTo>
                  <a:cubicBezTo>
                    <a:pt x="592" y="1158"/>
                    <a:pt x="656" y="1113"/>
                    <a:pt x="713" y="1064"/>
                  </a:cubicBezTo>
                  <a:cubicBezTo>
                    <a:pt x="822" y="962"/>
                    <a:pt x="905" y="838"/>
                    <a:pt x="966" y="702"/>
                  </a:cubicBezTo>
                  <a:lnTo>
                    <a:pt x="1007" y="608"/>
                  </a:lnTo>
                  <a:lnTo>
                    <a:pt x="905" y="634"/>
                  </a:lnTo>
                  <a:cubicBezTo>
                    <a:pt x="745" y="676"/>
                    <a:pt x="585" y="718"/>
                    <a:pt x="424" y="763"/>
                  </a:cubicBezTo>
                  <a:lnTo>
                    <a:pt x="424" y="763"/>
                  </a:lnTo>
                  <a:cubicBezTo>
                    <a:pt x="360" y="638"/>
                    <a:pt x="298" y="519"/>
                    <a:pt x="230" y="396"/>
                  </a:cubicBezTo>
                  <a:cubicBezTo>
                    <a:pt x="159" y="264"/>
                    <a:pt x="83" y="133"/>
                    <a:pt x="0"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758;p54">
              <a:extLst>
                <a:ext uri="{FF2B5EF4-FFF2-40B4-BE49-F238E27FC236}">
                  <a16:creationId xmlns:a16="http://schemas.microsoft.com/office/drawing/2014/main" id="{ABE596FD-0662-D8FA-B7C4-6093FA41B060}"/>
                </a:ext>
              </a:extLst>
            </p:cNvPr>
            <p:cNvSpPr/>
            <p:nvPr/>
          </p:nvSpPr>
          <p:spPr>
            <a:xfrm>
              <a:off x="2967857" y="491943"/>
              <a:ext cx="28537" cy="20925"/>
            </a:xfrm>
            <a:custGeom>
              <a:avLst/>
              <a:gdLst/>
              <a:ahLst/>
              <a:cxnLst/>
              <a:rect l="l" t="t" r="r" b="b"/>
              <a:pathLst>
                <a:path w="911" h="668" extrusionOk="0">
                  <a:moveTo>
                    <a:pt x="631" y="483"/>
                  </a:moveTo>
                  <a:cubicBezTo>
                    <a:pt x="631" y="483"/>
                    <a:pt x="632" y="485"/>
                    <a:pt x="632" y="487"/>
                  </a:cubicBezTo>
                  <a:lnTo>
                    <a:pt x="632" y="487"/>
                  </a:lnTo>
                  <a:cubicBezTo>
                    <a:pt x="631" y="484"/>
                    <a:pt x="631" y="483"/>
                    <a:pt x="631" y="483"/>
                  </a:cubicBezTo>
                  <a:close/>
                  <a:moveTo>
                    <a:pt x="236" y="0"/>
                  </a:moveTo>
                  <a:cubicBezTo>
                    <a:pt x="222" y="0"/>
                    <a:pt x="207" y="1"/>
                    <a:pt x="193" y="3"/>
                  </a:cubicBezTo>
                  <a:cubicBezTo>
                    <a:pt x="91" y="11"/>
                    <a:pt x="20" y="97"/>
                    <a:pt x="1" y="177"/>
                  </a:cubicBezTo>
                  <a:cubicBezTo>
                    <a:pt x="48" y="108"/>
                    <a:pt x="117" y="64"/>
                    <a:pt x="189" y="64"/>
                  </a:cubicBezTo>
                  <a:cubicBezTo>
                    <a:pt x="191" y="64"/>
                    <a:pt x="194" y="64"/>
                    <a:pt x="197" y="64"/>
                  </a:cubicBezTo>
                  <a:cubicBezTo>
                    <a:pt x="268" y="64"/>
                    <a:pt x="340" y="109"/>
                    <a:pt x="404" y="151"/>
                  </a:cubicBezTo>
                  <a:cubicBezTo>
                    <a:pt x="469" y="200"/>
                    <a:pt x="529" y="252"/>
                    <a:pt x="585" y="313"/>
                  </a:cubicBezTo>
                  <a:cubicBezTo>
                    <a:pt x="617" y="343"/>
                    <a:pt x="647" y="374"/>
                    <a:pt x="677" y="407"/>
                  </a:cubicBezTo>
                  <a:lnTo>
                    <a:pt x="677" y="407"/>
                  </a:lnTo>
                  <a:cubicBezTo>
                    <a:pt x="675" y="407"/>
                    <a:pt x="674" y="407"/>
                    <a:pt x="672" y="407"/>
                  </a:cubicBezTo>
                  <a:cubicBezTo>
                    <a:pt x="650" y="414"/>
                    <a:pt x="627" y="411"/>
                    <a:pt x="597" y="430"/>
                  </a:cubicBezTo>
                  <a:cubicBezTo>
                    <a:pt x="582" y="433"/>
                    <a:pt x="559" y="468"/>
                    <a:pt x="566" y="482"/>
                  </a:cubicBezTo>
                  <a:cubicBezTo>
                    <a:pt x="566" y="509"/>
                    <a:pt x="574" y="517"/>
                    <a:pt x="582" y="527"/>
                  </a:cubicBezTo>
                  <a:cubicBezTo>
                    <a:pt x="612" y="569"/>
                    <a:pt x="650" y="588"/>
                    <a:pt x="684" y="611"/>
                  </a:cubicBezTo>
                  <a:cubicBezTo>
                    <a:pt x="721" y="633"/>
                    <a:pt x="755" y="652"/>
                    <a:pt x="793" y="668"/>
                  </a:cubicBezTo>
                  <a:lnTo>
                    <a:pt x="707" y="584"/>
                  </a:lnTo>
                  <a:cubicBezTo>
                    <a:pt x="679" y="555"/>
                    <a:pt x="650" y="524"/>
                    <a:pt x="634" y="494"/>
                  </a:cubicBezTo>
                  <a:cubicBezTo>
                    <a:pt x="634" y="493"/>
                    <a:pt x="633" y="491"/>
                    <a:pt x="633" y="490"/>
                  </a:cubicBezTo>
                  <a:lnTo>
                    <a:pt x="672" y="490"/>
                  </a:lnTo>
                  <a:cubicBezTo>
                    <a:pt x="710" y="494"/>
                    <a:pt x="747" y="501"/>
                    <a:pt x="785" y="509"/>
                  </a:cubicBezTo>
                  <a:lnTo>
                    <a:pt x="910" y="532"/>
                  </a:lnTo>
                  <a:lnTo>
                    <a:pt x="831" y="433"/>
                  </a:lnTo>
                  <a:cubicBezTo>
                    <a:pt x="778" y="365"/>
                    <a:pt x="725" y="297"/>
                    <a:pt x="661" y="238"/>
                  </a:cubicBezTo>
                  <a:cubicBezTo>
                    <a:pt x="601" y="177"/>
                    <a:pt x="533" y="116"/>
                    <a:pt x="458" y="71"/>
                  </a:cubicBezTo>
                  <a:cubicBezTo>
                    <a:pt x="393" y="33"/>
                    <a:pt x="315" y="0"/>
                    <a:pt x="236" y="0"/>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759;p54">
              <a:extLst>
                <a:ext uri="{FF2B5EF4-FFF2-40B4-BE49-F238E27FC236}">
                  <a16:creationId xmlns:a16="http://schemas.microsoft.com/office/drawing/2014/main" id="{1AFFC93C-7605-9AEB-13DC-A84F56242A1C}"/>
                </a:ext>
              </a:extLst>
            </p:cNvPr>
            <p:cNvSpPr/>
            <p:nvPr/>
          </p:nvSpPr>
          <p:spPr>
            <a:xfrm>
              <a:off x="3033328" y="454822"/>
              <a:ext cx="7957" cy="12906"/>
            </a:xfrm>
            <a:custGeom>
              <a:avLst/>
              <a:gdLst/>
              <a:ahLst/>
              <a:cxnLst/>
              <a:rect l="l" t="t" r="r" b="b"/>
              <a:pathLst>
                <a:path w="254" h="412" extrusionOk="0">
                  <a:moveTo>
                    <a:pt x="125" y="1"/>
                  </a:moveTo>
                  <a:cubicBezTo>
                    <a:pt x="57" y="1"/>
                    <a:pt x="1" y="91"/>
                    <a:pt x="1" y="208"/>
                  </a:cubicBezTo>
                  <a:cubicBezTo>
                    <a:pt x="1" y="321"/>
                    <a:pt x="57" y="412"/>
                    <a:pt x="125" y="412"/>
                  </a:cubicBezTo>
                  <a:cubicBezTo>
                    <a:pt x="196" y="412"/>
                    <a:pt x="253" y="321"/>
                    <a:pt x="253" y="208"/>
                  </a:cubicBezTo>
                  <a:cubicBezTo>
                    <a:pt x="253" y="91"/>
                    <a:pt x="196" y="1"/>
                    <a:pt x="125" y="1"/>
                  </a:cubicBez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760;p54">
              <a:extLst>
                <a:ext uri="{FF2B5EF4-FFF2-40B4-BE49-F238E27FC236}">
                  <a16:creationId xmlns:a16="http://schemas.microsoft.com/office/drawing/2014/main" id="{F0227BFD-B25C-BDF3-D63F-4D85CB438ED7}"/>
                </a:ext>
              </a:extLst>
            </p:cNvPr>
            <p:cNvSpPr/>
            <p:nvPr/>
          </p:nvSpPr>
          <p:spPr>
            <a:xfrm>
              <a:off x="3062147" y="451157"/>
              <a:ext cx="7957" cy="12906"/>
            </a:xfrm>
            <a:custGeom>
              <a:avLst/>
              <a:gdLst/>
              <a:ahLst/>
              <a:cxnLst/>
              <a:rect l="l" t="t" r="r" b="b"/>
              <a:pathLst>
                <a:path w="254" h="412" extrusionOk="0">
                  <a:moveTo>
                    <a:pt x="125" y="1"/>
                  </a:moveTo>
                  <a:cubicBezTo>
                    <a:pt x="57" y="1"/>
                    <a:pt x="0" y="91"/>
                    <a:pt x="0" y="205"/>
                  </a:cubicBezTo>
                  <a:cubicBezTo>
                    <a:pt x="0" y="318"/>
                    <a:pt x="57" y="412"/>
                    <a:pt x="125" y="412"/>
                  </a:cubicBezTo>
                  <a:cubicBezTo>
                    <a:pt x="197" y="412"/>
                    <a:pt x="254" y="318"/>
                    <a:pt x="254" y="205"/>
                  </a:cubicBezTo>
                  <a:cubicBezTo>
                    <a:pt x="254" y="91"/>
                    <a:pt x="197" y="1"/>
                    <a:pt x="125" y="1"/>
                  </a:cubicBez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761;p54">
              <a:extLst>
                <a:ext uri="{FF2B5EF4-FFF2-40B4-BE49-F238E27FC236}">
                  <a16:creationId xmlns:a16="http://schemas.microsoft.com/office/drawing/2014/main" id="{AD8D5ED2-718F-425E-A114-B701CD917AFF}"/>
                </a:ext>
              </a:extLst>
            </p:cNvPr>
            <p:cNvSpPr/>
            <p:nvPr/>
          </p:nvSpPr>
          <p:spPr>
            <a:xfrm>
              <a:off x="3025747" y="440350"/>
              <a:ext cx="22241" cy="11903"/>
            </a:xfrm>
            <a:custGeom>
              <a:avLst/>
              <a:gdLst/>
              <a:ahLst/>
              <a:cxnLst/>
              <a:rect l="l" t="t" r="r" b="b"/>
              <a:pathLst>
                <a:path w="710" h="380" extrusionOk="0">
                  <a:moveTo>
                    <a:pt x="376" y="1"/>
                  </a:moveTo>
                  <a:cubicBezTo>
                    <a:pt x="263" y="1"/>
                    <a:pt x="132" y="91"/>
                    <a:pt x="1" y="379"/>
                  </a:cubicBezTo>
                  <a:lnTo>
                    <a:pt x="710" y="266"/>
                  </a:lnTo>
                  <a:cubicBezTo>
                    <a:pt x="710" y="266"/>
                    <a:pt x="569" y="1"/>
                    <a:pt x="376" y="1"/>
                  </a:cubicBez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762;p54">
              <a:extLst>
                <a:ext uri="{FF2B5EF4-FFF2-40B4-BE49-F238E27FC236}">
                  <a16:creationId xmlns:a16="http://schemas.microsoft.com/office/drawing/2014/main" id="{3018E76E-F48E-4A0D-B48C-50FF37C38D6D}"/>
                </a:ext>
              </a:extLst>
            </p:cNvPr>
            <p:cNvSpPr/>
            <p:nvPr/>
          </p:nvSpPr>
          <p:spPr>
            <a:xfrm>
              <a:off x="3061677" y="437280"/>
              <a:ext cx="17041" cy="10118"/>
            </a:xfrm>
            <a:custGeom>
              <a:avLst/>
              <a:gdLst/>
              <a:ahLst/>
              <a:cxnLst/>
              <a:rect l="l" t="t" r="r" b="b"/>
              <a:pathLst>
                <a:path w="544" h="323" extrusionOk="0">
                  <a:moveTo>
                    <a:pt x="238" y="0"/>
                  </a:moveTo>
                  <a:cubicBezTo>
                    <a:pt x="61" y="0"/>
                    <a:pt x="1" y="323"/>
                    <a:pt x="1" y="323"/>
                  </a:cubicBezTo>
                  <a:lnTo>
                    <a:pt x="544" y="240"/>
                  </a:lnTo>
                  <a:cubicBezTo>
                    <a:pt x="416" y="62"/>
                    <a:pt x="316" y="0"/>
                    <a:pt x="238" y="0"/>
                  </a:cubicBez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763;p54">
              <a:extLst>
                <a:ext uri="{FF2B5EF4-FFF2-40B4-BE49-F238E27FC236}">
                  <a16:creationId xmlns:a16="http://schemas.microsoft.com/office/drawing/2014/main" id="{09D288E2-98E6-7FEC-DA29-E72186084485}"/>
                </a:ext>
              </a:extLst>
            </p:cNvPr>
            <p:cNvSpPr/>
            <p:nvPr/>
          </p:nvSpPr>
          <p:spPr>
            <a:xfrm>
              <a:off x="3195406" y="404576"/>
              <a:ext cx="39031" cy="36431"/>
            </a:xfrm>
            <a:custGeom>
              <a:avLst/>
              <a:gdLst/>
              <a:ahLst/>
              <a:cxnLst/>
              <a:rect l="l" t="t" r="r" b="b"/>
              <a:pathLst>
                <a:path w="1246" h="1163" extrusionOk="0">
                  <a:moveTo>
                    <a:pt x="887" y="1"/>
                  </a:moveTo>
                  <a:cubicBezTo>
                    <a:pt x="798" y="1"/>
                    <a:pt x="711" y="7"/>
                    <a:pt x="624" y="17"/>
                  </a:cubicBezTo>
                  <a:cubicBezTo>
                    <a:pt x="413" y="40"/>
                    <a:pt x="209" y="80"/>
                    <a:pt x="1" y="130"/>
                  </a:cubicBezTo>
                  <a:cubicBezTo>
                    <a:pt x="213" y="107"/>
                    <a:pt x="420" y="88"/>
                    <a:pt x="631" y="77"/>
                  </a:cubicBezTo>
                  <a:cubicBezTo>
                    <a:pt x="673" y="75"/>
                    <a:pt x="716" y="74"/>
                    <a:pt x="759" y="74"/>
                  </a:cubicBezTo>
                  <a:cubicBezTo>
                    <a:pt x="820" y="74"/>
                    <a:pt x="881" y="76"/>
                    <a:pt x="940" y="80"/>
                  </a:cubicBezTo>
                  <a:cubicBezTo>
                    <a:pt x="1035" y="92"/>
                    <a:pt x="1163" y="115"/>
                    <a:pt x="1148" y="167"/>
                  </a:cubicBezTo>
                  <a:cubicBezTo>
                    <a:pt x="1148" y="198"/>
                    <a:pt x="1118" y="239"/>
                    <a:pt x="1087" y="273"/>
                  </a:cubicBezTo>
                  <a:cubicBezTo>
                    <a:pt x="1054" y="307"/>
                    <a:pt x="1016" y="341"/>
                    <a:pt x="974" y="367"/>
                  </a:cubicBezTo>
                  <a:cubicBezTo>
                    <a:pt x="895" y="428"/>
                    <a:pt x="801" y="473"/>
                    <a:pt x="711" y="515"/>
                  </a:cubicBezTo>
                  <a:cubicBezTo>
                    <a:pt x="521" y="597"/>
                    <a:pt x="322" y="654"/>
                    <a:pt x="118" y="684"/>
                  </a:cubicBezTo>
                  <a:lnTo>
                    <a:pt x="126" y="778"/>
                  </a:lnTo>
                  <a:cubicBezTo>
                    <a:pt x="227" y="782"/>
                    <a:pt x="326" y="782"/>
                    <a:pt x="427" y="794"/>
                  </a:cubicBezTo>
                  <a:cubicBezTo>
                    <a:pt x="529" y="801"/>
                    <a:pt x="627" y="816"/>
                    <a:pt x="725" y="842"/>
                  </a:cubicBezTo>
                  <a:cubicBezTo>
                    <a:pt x="824" y="869"/>
                    <a:pt x="918" y="903"/>
                    <a:pt x="1005" y="952"/>
                  </a:cubicBezTo>
                  <a:cubicBezTo>
                    <a:pt x="1092" y="1004"/>
                    <a:pt x="1174" y="1069"/>
                    <a:pt x="1219" y="1163"/>
                  </a:cubicBezTo>
                  <a:cubicBezTo>
                    <a:pt x="1189" y="1065"/>
                    <a:pt x="1110" y="985"/>
                    <a:pt x="1027" y="922"/>
                  </a:cubicBezTo>
                  <a:cubicBezTo>
                    <a:pt x="940" y="861"/>
                    <a:pt x="846" y="813"/>
                    <a:pt x="744" y="782"/>
                  </a:cubicBezTo>
                  <a:cubicBezTo>
                    <a:pt x="653" y="751"/>
                    <a:pt x="555" y="729"/>
                    <a:pt x="460" y="714"/>
                  </a:cubicBezTo>
                  <a:lnTo>
                    <a:pt x="460" y="714"/>
                  </a:lnTo>
                  <a:cubicBezTo>
                    <a:pt x="560" y="686"/>
                    <a:pt x="658" y="653"/>
                    <a:pt x="752" y="613"/>
                  </a:cubicBezTo>
                  <a:cubicBezTo>
                    <a:pt x="850" y="567"/>
                    <a:pt x="948" y="515"/>
                    <a:pt x="1035" y="450"/>
                  </a:cubicBezTo>
                  <a:cubicBezTo>
                    <a:pt x="1080" y="416"/>
                    <a:pt x="1121" y="379"/>
                    <a:pt x="1159" y="337"/>
                  </a:cubicBezTo>
                  <a:cubicBezTo>
                    <a:pt x="1193" y="296"/>
                    <a:pt x="1235" y="247"/>
                    <a:pt x="1242" y="171"/>
                  </a:cubicBezTo>
                  <a:cubicBezTo>
                    <a:pt x="1245" y="134"/>
                    <a:pt x="1227" y="88"/>
                    <a:pt x="1197" y="66"/>
                  </a:cubicBezTo>
                  <a:cubicBezTo>
                    <a:pt x="1170" y="40"/>
                    <a:pt x="1137" y="28"/>
                    <a:pt x="1110" y="21"/>
                  </a:cubicBezTo>
                  <a:cubicBezTo>
                    <a:pt x="1054" y="5"/>
                    <a:pt x="997" y="1"/>
                    <a:pt x="944" y="1"/>
                  </a:cubicBezTo>
                  <a:cubicBezTo>
                    <a:pt x="925" y="1"/>
                    <a:pt x="906" y="1"/>
                    <a:pt x="887"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764;p54">
              <a:extLst>
                <a:ext uri="{FF2B5EF4-FFF2-40B4-BE49-F238E27FC236}">
                  <a16:creationId xmlns:a16="http://schemas.microsoft.com/office/drawing/2014/main" id="{D3056E3F-67E1-C1A4-989D-A7EC68F61A8E}"/>
                </a:ext>
              </a:extLst>
            </p:cNvPr>
            <p:cNvSpPr/>
            <p:nvPr/>
          </p:nvSpPr>
          <p:spPr>
            <a:xfrm>
              <a:off x="3209471" y="391482"/>
              <a:ext cx="4417" cy="12937"/>
            </a:xfrm>
            <a:custGeom>
              <a:avLst/>
              <a:gdLst/>
              <a:ahLst/>
              <a:cxnLst/>
              <a:rect l="l" t="t" r="r" b="b"/>
              <a:pathLst>
                <a:path w="141" h="413" extrusionOk="0">
                  <a:moveTo>
                    <a:pt x="13" y="0"/>
                  </a:moveTo>
                  <a:cubicBezTo>
                    <a:pt x="1" y="42"/>
                    <a:pt x="1" y="80"/>
                    <a:pt x="1" y="118"/>
                  </a:cubicBezTo>
                  <a:cubicBezTo>
                    <a:pt x="1" y="152"/>
                    <a:pt x="13" y="190"/>
                    <a:pt x="20" y="223"/>
                  </a:cubicBezTo>
                  <a:cubicBezTo>
                    <a:pt x="32" y="257"/>
                    <a:pt x="42" y="291"/>
                    <a:pt x="61" y="322"/>
                  </a:cubicBezTo>
                  <a:cubicBezTo>
                    <a:pt x="77" y="352"/>
                    <a:pt x="99" y="385"/>
                    <a:pt x="129" y="412"/>
                  </a:cubicBezTo>
                  <a:cubicBezTo>
                    <a:pt x="140" y="374"/>
                    <a:pt x="140" y="336"/>
                    <a:pt x="140" y="299"/>
                  </a:cubicBezTo>
                  <a:cubicBezTo>
                    <a:pt x="140" y="261"/>
                    <a:pt x="129" y="227"/>
                    <a:pt x="122" y="193"/>
                  </a:cubicBezTo>
                  <a:cubicBezTo>
                    <a:pt x="110" y="159"/>
                    <a:pt x="99" y="125"/>
                    <a:pt x="80" y="95"/>
                  </a:cubicBezTo>
                  <a:cubicBezTo>
                    <a:pt x="65" y="61"/>
                    <a:pt x="42" y="31"/>
                    <a:pt x="13" y="0"/>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765;p54">
              <a:extLst>
                <a:ext uri="{FF2B5EF4-FFF2-40B4-BE49-F238E27FC236}">
                  <a16:creationId xmlns:a16="http://schemas.microsoft.com/office/drawing/2014/main" id="{8B9CF829-D796-B426-3E2B-55E1444214CF}"/>
                </a:ext>
              </a:extLst>
            </p:cNvPr>
            <p:cNvSpPr/>
            <p:nvPr/>
          </p:nvSpPr>
          <p:spPr>
            <a:xfrm>
              <a:off x="3223066" y="384747"/>
              <a:ext cx="17511" cy="43510"/>
            </a:xfrm>
            <a:custGeom>
              <a:avLst/>
              <a:gdLst/>
              <a:ahLst/>
              <a:cxnLst/>
              <a:rect l="l" t="t" r="r" b="b"/>
              <a:pathLst>
                <a:path w="559" h="1389" extrusionOk="0">
                  <a:moveTo>
                    <a:pt x="442" y="1"/>
                  </a:moveTo>
                  <a:cubicBezTo>
                    <a:pt x="439" y="156"/>
                    <a:pt x="442" y="306"/>
                    <a:pt x="446" y="457"/>
                  </a:cubicBezTo>
                  <a:cubicBezTo>
                    <a:pt x="449" y="612"/>
                    <a:pt x="453" y="763"/>
                    <a:pt x="449" y="913"/>
                  </a:cubicBezTo>
                  <a:cubicBezTo>
                    <a:pt x="453" y="989"/>
                    <a:pt x="446" y="1061"/>
                    <a:pt x="439" y="1136"/>
                  </a:cubicBezTo>
                  <a:cubicBezTo>
                    <a:pt x="430" y="1204"/>
                    <a:pt x="412" y="1275"/>
                    <a:pt x="371" y="1302"/>
                  </a:cubicBezTo>
                  <a:cubicBezTo>
                    <a:pt x="357" y="1311"/>
                    <a:pt x="339" y="1315"/>
                    <a:pt x="321" y="1315"/>
                  </a:cubicBezTo>
                  <a:cubicBezTo>
                    <a:pt x="279" y="1315"/>
                    <a:pt x="230" y="1295"/>
                    <a:pt x="186" y="1272"/>
                  </a:cubicBezTo>
                  <a:cubicBezTo>
                    <a:pt x="122" y="1238"/>
                    <a:pt x="61" y="1193"/>
                    <a:pt x="0" y="1143"/>
                  </a:cubicBezTo>
                  <a:lnTo>
                    <a:pt x="0" y="1143"/>
                  </a:lnTo>
                  <a:cubicBezTo>
                    <a:pt x="42" y="1207"/>
                    <a:pt x="99" y="1265"/>
                    <a:pt x="159" y="1317"/>
                  </a:cubicBezTo>
                  <a:cubicBezTo>
                    <a:pt x="205" y="1348"/>
                    <a:pt x="263" y="1388"/>
                    <a:pt x="333" y="1388"/>
                  </a:cubicBezTo>
                  <a:cubicBezTo>
                    <a:pt x="356" y="1388"/>
                    <a:pt x="379" y="1384"/>
                    <a:pt x="404" y="1374"/>
                  </a:cubicBezTo>
                  <a:cubicBezTo>
                    <a:pt x="503" y="1329"/>
                    <a:pt x="521" y="1223"/>
                    <a:pt x="540" y="1151"/>
                  </a:cubicBezTo>
                  <a:cubicBezTo>
                    <a:pt x="552" y="1072"/>
                    <a:pt x="559" y="993"/>
                    <a:pt x="559" y="913"/>
                  </a:cubicBezTo>
                  <a:cubicBezTo>
                    <a:pt x="559" y="759"/>
                    <a:pt x="552" y="605"/>
                    <a:pt x="529" y="453"/>
                  </a:cubicBezTo>
                  <a:cubicBezTo>
                    <a:pt x="506" y="299"/>
                    <a:pt x="484" y="147"/>
                    <a:pt x="442" y="1"/>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766;p54">
              <a:extLst>
                <a:ext uri="{FF2B5EF4-FFF2-40B4-BE49-F238E27FC236}">
                  <a16:creationId xmlns:a16="http://schemas.microsoft.com/office/drawing/2014/main" id="{ACE7356B-26CE-F704-1792-7CBB7F1E31C6}"/>
                </a:ext>
              </a:extLst>
            </p:cNvPr>
            <p:cNvSpPr/>
            <p:nvPr/>
          </p:nvSpPr>
          <p:spPr>
            <a:xfrm>
              <a:off x="3237852" y="395742"/>
              <a:ext cx="20956" cy="38937"/>
            </a:xfrm>
            <a:custGeom>
              <a:avLst/>
              <a:gdLst/>
              <a:ahLst/>
              <a:cxnLst/>
              <a:rect l="l" t="t" r="r" b="b"/>
              <a:pathLst>
                <a:path w="669" h="1243" extrusionOk="0">
                  <a:moveTo>
                    <a:pt x="645" y="0"/>
                  </a:moveTo>
                  <a:cubicBezTo>
                    <a:pt x="597" y="299"/>
                    <a:pt x="569" y="600"/>
                    <a:pt x="517" y="887"/>
                  </a:cubicBezTo>
                  <a:cubicBezTo>
                    <a:pt x="506" y="959"/>
                    <a:pt x="491" y="1030"/>
                    <a:pt x="464" y="1091"/>
                  </a:cubicBezTo>
                  <a:cubicBezTo>
                    <a:pt x="453" y="1124"/>
                    <a:pt x="434" y="1136"/>
                    <a:pt x="419" y="1147"/>
                  </a:cubicBezTo>
                  <a:cubicBezTo>
                    <a:pt x="414" y="1149"/>
                    <a:pt x="407" y="1150"/>
                    <a:pt x="401" y="1150"/>
                  </a:cubicBezTo>
                  <a:cubicBezTo>
                    <a:pt x="384" y="1150"/>
                    <a:pt x="365" y="1145"/>
                    <a:pt x="343" y="1140"/>
                  </a:cubicBezTo>
                  <a:cubicBezTo>
                    <a:pt x="280" y="1114"/>
                    <a:pt x="223" y="1068"/>
                    <a:pt x="167" y="1019"/>
                  </a:cubicBezTo>
                  <a:cubicBezTo>
                    <a:pt x="110" y="973"/>
                    <a:pt x="57" y="921"/>
                    <a:pt x="0" y="868"/>
                  </a:cubicBezTo>
                  <a:lnTo>
                    <a:pt x="0" y="868"/>
                  </a:lnTo>
                  <a:cubicBezTo>
                    <a:pt x="76" y="996"/>
                    <a:pt x="162" y="1124"/>
                    <a:pt x="306" y="1211"/>
                  </a:cubicBezTo>
                  <a:cubicBezTo>
                    <a:pt x="334" y="1226"/>
                    <a:pt x="370" y="1243"/>
                    <a:pt x="409" y="1243"/>
                  </a:cubicBezTo>
                  <a:cubicBezTo>
                    <a:pt x="421" y="1243"/>
                    <a:pt x="433" y="1241"/>
                    <a:pt x="445" y="1238"/>
                  </a:cubicBezTo>
                  <a:cubicBezTo>
                    <a:pt x="498" y="1219"/>
                    <a:pt x="540" y="1173"/>
                    <a:pt x="555" y="1136"/>
                  </a:cubicBezTo>
                  <a:cubicBezTo>
                    <a:pt x="592" y="1060"/>
                    <a:pt x="607" y="985"/>
                    <a:pt x="623" y="910"/>
                  </a:cubicBezTo>
                  <a:cubicBezTo>
                    <a:pt x="649" y="755"/>
                    <a:pt x="664" y="604"/>
                    <a:pt x="664" y="453"/>
                  </a:cubicBezTo>
                  <a:cubicBezTo>
                    <a:pt x="668" y="303"/>
                    <a:pt x="664" y="151"/>
                    <a:pt x="645" y="0"/>
                  </a:cubicBezTo>
                  <a:close/>
                </a:path>
              </a:pathLst>
            </a:custGeom>
            <a:solidFill>
              <a:srgbClr val="CD9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767;p54">
              <a:extLst>
                <a:ext uri="{FF2B5EF4-FFF2-40B4-BE49-F238E27FC236}">
                  <a16:creationId xmlns:a16="http://schemas.microsoft.com/office/drawing/2014/main" id="{B5D1E497-6C20-858A-3D91-2B40432BEF8F}"/>
                </a:ext>
              </a:extLst>
            </p:cNvPr>
            <p:cNvSpPr/>
            <p:nvPr/>
          </p:nvSpPr>
          <p:spPr>
            <a:xfrm>
              <a:off x="3130562" y="914523"/>
              <a:ext cx="70920" cy="18012"/>
            </a:xfrm>
            <a:custGeom>
              <a:avLst/>
              <a:gdLst/>
              <a:ahLst/>
              <a:cxnLst/>
              <a:rect l="l" t="t" r="r" b="b"/>
              <a:pathLst>
                <a:path w="2264" h="575" extrusionOk="0">
                  <a:moveTo>
                    <a:pt x="2264" y="1"/>
                  </a:moveTo>
                  <a:lnTo>
                    <a:pt x="2264" y="1"/>
                  </a:lnTo>
                  <a:cubicBezTo>
                    <a:pt x="1867" y="20"/>
                    <a:pt x="1487" y="100"/>
                    <a:pt x="1109" y="190"/>
                  </a:cubicBezTo>
                  <a:cubicBezTo>
                    <a:pt x="921" y="239"/>
                    <a:pt x="732" y="288"/>
                    <a:pt x="547" y="352"/>
                  </a:cubicBezTo>
                  <a:cubicBezTo>
                    <a:pt x="363" y="412"/>
                    <a:pt x="174" y="480"/>
                    <a:pt x="1" y="575"/>
                  </a:cubicBezTo>
                  <a:cubicBezTo>
                    <a:pt x="393" y="530"/>
                    <a:pt x="774" y="454"/>
                    <a:pt x="1151" y="363"/>
                  </a:cubicBezTo>
                  <a:cubicBezTo>
                    <a:pt x="1528" y="265"/>
                    <a:pt x="1902" y="159"/>
                    <a:pt x="2264" y="1"/>
                  </a:cubicBezTo>
                  <a:close/>
                </a:path>
              </a:pathLst>
            </a:custGeom>
            <a:solidFill>
              <a:srgbClr val="373A5A">
                <a:alpha val="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684;p35">
            <a:extLst>
              <a:ext uri="{FF2B5EF4-FFF2-40B4-BE49-F238E27FC236}">
                <a16:creationId xmlns:a16="http://schemas.microsoft.com/office/drawing/2014/main" id="{057C7D17-06F0-5A92-B55C-D25BC340B282}"/>
              </a:ext>
            </a:extLst>
          </p:cNvPr>
          <p:cNvGrpSpPr/>
          <p:nvPr/>
        </p:nvGrpSpPr>
        <p:grpSpPr>
          <a:xfrm>
            <a:off x="1479241" y="272748"/>
            <a:ext cx="5991225" cy="623731"/>
            <a:chOff x="1576400" y="341325"/>
            <a:chExt cx="5991225" cy="623731"/>
          </a:xfrm>
        </p:grpSpPr>
        <p:sp>
          <p:nvSpPr>
            <p:cNvPr id="838" name="Google Shape;685;p35">
              <a:extLst>
                <a:ext uri="{FF2B5EF4-FFF2-40B4-BE49-F238E27FC236}">
                  <a16:creationId xmlns:a16="http://schemas.microsoft.com/office/drawing/2014/main" id="{691050C9-67E4-A3D0-AEA1-31A301D34C70}"/>
                </a:ext>
              </a:extLst>
            </p:cNvPr>
            <p:cNvSpPr/>
            <p:nvPr/>
          </p:nvSpPr>
          <p:spPr>
            <a:xfrm>
              <a:off x="1576400" y="341325"/>
              <a:ext cx="5991225" cy="623731"/>
            </a:xfrm>
            <a:custGeom>
              <a:avLst/>
              <a:gdLst/>
              <a:ahLst/>
              <a:cxnLst/>
              <a:rect l="l" t="t" r="r" b="b"/>
              <a:pathLst>
                <a:path w="239649" h="27870" extrusionOk="0">
                  <a:moveTo>
                    <a:pt x="0" y="572"/>
                  </a:moveTo>
                  <a:lnTo>
                    <a:pt x="381" y="27870"/>
                  </a:lnTo>
                  <a:lnTo>
                    <a:pt x="239649" y="27813"/>
                  </a:lnTo>
                  <a:lnTo>
                    <a:pt x="239649" y="0"/>
                  </a:lnTo>
                  <a:close/>
                </a:path>
              </a:pathLst>
            </a:custGeom>
            <a:solidFill>
              <a:schemeClr val="dk1"/>
            </a:solidFill>
            <a:ln>
              <a:noFill/>
            </a:ln>
          </p:spPr>
          <p:txBody>
            <a:bodyPr/>
            <a:lstStyle/>
            <a:p>
              <a:endParaRPr lang="en-KE"/>
            </a:p>
          </p:txBody>
        </p:sp>
        <p:sp>
          <p:nvSpPr>
            <p:cNvPr id="839" name="Google Shape;686;p35">
              <a:extLst>
                <a:ext uri="{FF2B5EF4-FFF2-40B4-BE49-F238E27FC236}">
                  <a16:creationId xmlns:a16="http://schemas.microsoft.com/office/drawing/2014/main" id="{CEF69CFA-2016-7D6D-D55B-058498F8CE83}"/>
                </a:ext>
              </a:extLst>
            </p:cNvPr>
            <p:cNvSpPr/>
            <p:nvPr/>
          </p:nvSpPr>
          <p:spPr>
            <a:xfrm>
              <a:off x="1647837" y="415291"/>
              <a:ext cx="5848350" cy="494553"/>
            </a:xfrm>
            <a:custGeom>
              <a:avLst/>
              <a:gdLst/>
              <a:ahLst/>
              <a:cxnLst/>
              <a:rect l="l" t="t" r="r" b="b"/>
              <a:pathLst>
                <a:path w="233934" h="22098" extrusionOk="0">
                  <a:moveTo>
                    <a:pt x="0" y="0"/>
                  </a:moveTo>
                  <a:lnTo>
                    <a:pt x="381" y="22098"/>
                  </a:lnTo>
                  <a:lnTo>
                    <a:pt x="233934" y="20193"/>
                  </a:lnTo>
                  <a:lnTo>
                    <a:pt x="233934" y="381"/>
                  </a:lnTo>
                  <a:close/>
                </a:path>
              </a:pathLst>
            </a:custGeom>
            <a:solidFill>
              <a:schemeClr val="lt1"/>
            </a:solidFill>
            <a:ln>
              <a:noFill/>
            </a:ln>
          </p:spPr>
          <p:txBody>
            <a:bodyPr/>
            <a:lstStyle/>
            <a:p>
              <a:pPr algn="ctr"/>
              <a:r>
                <a:rPr lang="en-US"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TARGET</a:t>
              </a:r>
              <a:r>
                <a:rPr lang="en-US" sz="20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 </a:t>
              </a:r>
              <a:r>
                <a:rPr lang="en-US"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AUDIENCE</a:t>
              </a:r>
              <a:endParaRPr lang="en-KE" sz="20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40" name="Google Shape;687;p35">
              <a:extLst>
                <a:ext uri="{FF2B5EF4-FFF2-40B4-BE49-F238E27FC236}">
                  <a16:creationId xmlns:a16="http://schemas.microsoft.com/office/drawing/2014/main" id="{F9208123-FB2D-749F-A026-D10917EDE643}"/>
                </a:ext>
              </a:extLst>
            </p:cNvPr>
            <p:cNvSpPr/>
            <p:nvPr/>
          </p:nvSpPr>
          <p:spPr>
            <a:xfrm>
              <a:off x="1920625" y="616525"/>
              <a:ext cx="87600" cy="8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688;p35">
              <a:extLst>
                <a:ext uri="{FF2B5EF4-FFF2-40B4-BE49-F238E27FC236}">
                  <a16:creationId xmlns:a16="http://schemas.microsoft.com/office/drawing/2014/main" id="{65713D37-CD2A-2230-6722-4584CF3AB925}"/>
                </a:ext>
              </a:extLst>
            </p:cNvPr>
            <p:cNvSpPr/>
            <p:nvPr/>
          </p:nvSpPr>
          <p:spPr>
            <a:xfrm>
              <a:off x="7135800" y="616525"/>
              <a:ext cx="87600" cy="8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p:nvPr>
        </p:nvSpPr>
        <p:spPr/>
        <p:txBody>
          <a:bodyPr/>
          <a:lstStyle/>
          <a:p>
            <a:r>
              <a:rPr lang="en-US" sz="2000" dirty="0" smtClean="0"/>
              <a:t>Financial Institutions</a:t>
            </a:r>
            <a:br>
              <a:rPr lang="en-US" sz="2000" dirty="0" smtClean="0"/>
            </a:br>
            <a:r>
              <a:rPr lang="en-US" sz="2000" dirty="0" smtClean="0"/>
              <a:t/>
            </a:r>
            <a:br>
              <a:rPr lang="en-US" sz="2000" dirty="0" smtClean="0"/>
            </a:br>
            <a:r>
              <a:rPr lang="en-US" sz="2000" dirty="0" smtClean="0"/>
              <a:t>Credit Applicants</a:t>
            </a:r>
            <a:br>
              <a:rPr lang="en-US" sz="2000" dirty="0" smtClean="0"/>
            </a:br>
            <a:r>
              <a:rPr lang="en-US" sz="2000" dirty="0"/>
              <a:t/>
            </a:r>
            <a:br>
              <a:rPr lang="en-US" sz="2000" dirty="0"/>
            </a:br>
            <a:r>
              <a:rPr lang="en-US" sz="2000" dirty="0" smtClean="0"/>
              <a:t>Investors</a:t>
            </a:r>
            <a:br>
              <a:rPr lang="en-US" sz="2000" dirty="0" smtClean="0"/>
            </a:br>
            <a:r>
              <a:rPr lang="en-US" sz="2000" dirty="0"/>
              <a:t/>
            </a:r>
            <a:br>
              <a:rPr lang="en-US" sz="2000" dirty="0"/>
            </a:br>
            <a:r>
              <a:rPr lang="en-US" sz="2000" dirty="0" smtClean="0"/>
              <a:t>Entrepreneurs</a:t>
            </a:r>
            <a:r>
              <a:rPr lang="en-US" sz="2000" dirty="0"/>
              <a:t/>
            </a:r>
            <a:br>
              <a:rPr lang="en-US" sz="2000" dirty="0"/>
            </a:br>
            <a:r>
              <a:rPr lang="en-US" sz="2000" dirty="0" smtClean="0"/>
              <a:t/>
            </a:r>
            <a:br>
              <a:rPr lang="en-US" sz="2000" dirty="0" smtClean="0"/>
            </a:b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84"/>
        <p:cNvGrpSpPr/>
        <p:nvPr/>
      </p:nvGrpSpPr>
      <p:grpSpPr>
        <a:xfrm>
          <a:off x="0" y="0"/>
          <a:ext cx="0" cy="0"/>
          <a:chOff x="0" y="0"/>
          <a:chExt cx="0" cy="0"/>
        </a:xfrm>
      </p:grpSpPr>
      <p:sp>
        <p:nvSpPr>
          <p:cNvPr id="385" name="Google Shape;385;p28"/>
          <p:cNvSpPr txBox="1">
            <a:spLocks noGrp="1"/>
          </p:cNvSpPr>
          <p:nvPr>
            <p:ph type="subTitle" idx="1"/>
          </p:nvPr>
        </p:nvSpPr>
        <p:spPr>
          <a:xfrm>
            <a:off x="966356" y="558671"/>
            <a:ext cx="7146108" cy="4158802"/>
          </a:xfrm>
          <a:prstGeom prst="rect">
            <a:avLst/>
          </a:prstGeom>
        </p:spPr>
        <p:txBody>
          <a:bodyPr spcFirstLastPara="1" wrap="square" lIns="91425" tIns="91425" rIns="91425" bIns="91425" anchor="ctr" anchorCtr="0">
            <a:noAutofit/>
          </a:bodyPr>
          <a:lstStyle/>
          <a:p>
            <a:pPr algn="just"/>
            <a:r>
              <a:rPr lang="en-US" sz="1800" b="1" i="0" dirty="0" smtClean="0">
                <a:solidFill>
                  <a:srgbClr val="202124"/>
                </a:solidFill>
                <a:effectLst/>
                <a:latin typeface="Calibri" panose="020F0502020204030204" pitchFamily="34" charset="0"/>
                <a:cs typeface="Calibri" panose="020F0502020204030204" pitchFamily="34" charset="0"/>
              </a:rPr>
              <a:t>This </a:t>
            </a:r>
            <a:r>
              <a:rPr lang="en-US" sz="1800" b="1" i="0" dirty="0">
                <a:solidFill>
                  <a:srgbClr val="202124"/>
                </a:solidFill>
                <a:effectLst/>
                <a:latin typeface="Calibri" panose="020F0502020204030204" pitchFamily="34" charset="0"/>
                <a:cs typeface="Calibri" panose="020F0502020204030204" pitchFamily="34" charset="0"/>
              </a:rPr>
              <a:t>project aims to address the challenge of identifying the key factors </a:t>
            </a:r>
            <a:r>
              <a:rPr lang="en-US" sz="1800" b="1" i="0" dirty="0" smtClean="0">
                <a:solidFill>
                  <a:srgbClr val="202124"/>
                </a:solidFill>
                <a:effectLst/>
                <a:latin typeface="Calibri" panose="020F0502020204030204" pitchFamily="34" charset="0"/>
                <a:cs typeface="Calibri" panose="020F0502020204030204" pitchFamily="34" charset="0"/>
              </a:rPr>
              <a:t>influencing loan approvals </a:t>
            </a:r>
            <a:r>
              <a:rPr lang="en-US" sz="1800" b="1" i="0" dirty="0">
                <a:solidFill>
                  <a:srgbClr val="202124"/>
                </a:solidFill>
                <a:effectLst/>
                <a:latin typeface="Calibri" panose="020F0502020204030204" pitchFamily="34" charset="0"/>
                <a:cs typeface="Calibri" panose="020F0502020204030204" pitchFamily="34" charset="0"/>
              </a:rPr>
              <a:t>by conducting an in-depth analysis of a dataset containing </a:t>
            </a:r>
            <a:r>
              <a:rPr lang="en-US" sz="1800" b="1" dirty="0" smtClean="0">
                <a:solidFill>
                  <a:srgbClr val="202124"/>
                </a:solidFill>
                <a:latin typeface="Calibri" panose="020F0502020204030204" pitchFamily="34" charset="0"/>
                <a:cs typeface="Calibri" panose="020F0502020204030204" pitchFamily="34" charset="0"/>
              </a:rPr>
              <a:t>loan approval</a:t>
            </a:r>
            <a:r>
              <a:rPr lang="en-US" sz="1800" b="1" i="0" dirty="0" smtClean="0">
                <a:solidFill>
                  <a:srgbClr val="202124"/>
                </a:solidFill>
                <a:effectLst/>
                <a:latin typeface="Calibri" panose="020F0502020204030204" pitchFamily="34" charset="0"/>
                <a:cs typeface="Calibri" panose="020F0502020204030204" pitchFamily="34" charset="0"/>
              </a:rPr>
              <a:t> </a:t>
            </a:r>
            <a:r>
              <a:rPr lang="en-US" sz="1800" b="1" i="0" dirty="0">
                <a:solidFill>
                  <a:srgbClr val="202124"/>
                </a:solidFill>
                <a:effectLst/>
                <a:latin typeface="Calibri" panose="020F0502020204030204" pitchFamily="34" charset="0"/>
                <a:cs typeface="Calibri" panose="020F0502020204030204" pitchFamily="34" charset="0"/>
              </a:rPr>
              <a:t>variables. Through this analysis, we seek to uncover patterns, trends, and relationships among the following variables: </a:t>
            </a:r>
            <a:r>
              <a:rPr lang="en-US" sz="1800" b="1" dirty="0" smtClean="0">
                <a:solidFill>
                  <a:srgbClr val="202124"/>
                </a:solidFill>
                <a:latin typeface="Calibri" panose="020F0502020204030204" pitchFamily="34" charset="0"/>
                <a:cs typeface="Calibri" panose="020F0502020204030204" pitchFamily="34" charset="0"/>
              </a:rPr>
              <a:t>loan amount, loan status, cibil score, income amount, assets value amongst others.</a:t>
            </a:r>
            <a:endParaRPr lang="en-US" sz="1800" b="1" i="0" dirty="0">
              <a:effectLst/>
              <a:latin typeface="Calibri" panose="020F0502020204030204" pitchFamily="34" charset="0"/>
              <a:cs typeface="Calibri" panose="020F0502020204030204" pitchFamily="34" charset="0"/>
            </a:endParaRPr>
          </a:p>
        </p:txBody>
      </p:sp>
      <p:sp>
        <p:nvSpPr>
          <p:cNvPr id="386" name="Google Shape;386;p28"/>
          <p:cNvSpPr txBox="1">
            <a:spLocks noGrp="1"/>
          </p:cNvSpPr>
          <p:nvPr>
            <p:ph type="ctrTitle"/>
          </p:nvPr>
        </p:nvSpPr>
        <p:spPr>
          <a:xfrm>
            <a:off x="737755" y="1"/>
            <a:ext cx="3397827" cy="13819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solidFill>
                  <a:srgbClr val="FFFFFF"/>
                </a:solidFill>
              </a:rPr>
              <a:t>2.2 </a:t>
            </a:r>
            <a:r>
              <a:rPr lang="en" sz="3200" dirty="0" smtClean="0">
                <a:solidFill>
                  <a:srgbClr val="FFFFFF"/>
                </a:solidFill>
              </a:rPr>
              <a:t>PROBLEM</a:t>
            </a:r>
            <a:br>
              <a:rPr lang="en" sz="3200" dirty="0" smtClean="0">
                <a:solidFill>
                  <a:srgbClr val="FFFFFF"/>
                </a:solidFill>
              </a:rPr>
            </a:br>
            <a:r>
              <a:rPr lang="en" sz="3200" dirty="0" smtClean="0">
                <a:solidFill>
                  <a:srgbClr val="FFFFFF"/>
                </a:solidFill>
              </a:rPr>
              <a:t> </a:t>
            </a:r>
            <a:r>
              <a:rPr lang="en" sz="3200" dirty="0"/>
              <a:t>STATEMENT</a:t>
            </a:r>
            <a:endParaRPr sz="3200" dirty="0"/>
          </a:p>
        </p:txBody>
      </p:sp>
      <p:sp>
        <p:nvSpPr>
          <p:cNvPr id="84" name="Google Shape;10450;p82"/>
          <p:cNvSpPr/>
          <p:nvPr/>
        </p:nvSpPr>
        <p:spPr>
          <a:xfrm>
            <a:off x="353291" y="3564082"/>
            <a:ext cx="1548246" cy="1028700"/>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05"/>
        <p:cNvGrpSpPr/>
        <p:nvPr/>
      </p:nvGrpSpPr>
      <p:grpSpPr>
        <a:xfrm>
          <a:off x="0" y="0"/>
          <a:ext cx="0" cy="0"/>
          <a:chOff x="0" y="0"/>
          <a:chExt cx="0" cy="0"/>
        </a:xfrm>
      </p:grpSpPr>
      <p:grpSp>
        <p:nvGrpSpPr>
          <p:cNvPr id="1006" name="Google Shape;1006;p40"/>
          <p:cNvGrpSpPr/>
          <p:nvPr/>
        </p:nvGrpSpPr>
        <p:grpSpPr>
          <a:xfrm>
            <a:off x="197428" y="4010891"/>
            <a:ext cx="1132608" cy="1017405"/>
            <a:chOff x="842798" y="1266825"/>
            <a:chExt cx="2231373" cy="3204893"/>
          </a:xfrm>
        </p:grpSpPr>
        <p:sp>
          <p:nvSpPr>
            <p:cNvPr id="1007" name="Google Shape;1007;p40"/>
            <p:cNvSpPr/>
            <p:nvPr/>
          </p:nvSpPr>
          <p:spPr>
            <a:xfrm>
              <a:off x="1047909" y="1577764"/>
              <a:ext cx="1733811" cy="1298882"/>
            </a:xfrm>
            <a:custGeom>
              <a:avLst/>
              <a:gdLst/>
              <a:ahLst/>
              <a:cxnLst/>
              <a:rect l="l" t="t" r="r" b="b"/>
              <a:pathLst>
                <a:path w="16957" h="12703" extrusionOk="0">
                  <a:moveTo>
                    <a:pt x="16680" y="1"/>
                  </a:moveTo>
                  <a:lnTo>
                    <a:pt x="7279" y="4225"/>
                  </a:lnTo>
                  <a:lnTo>
                    <a:pt x="6327" y="4662"/>
                  </a:lnTo>
                  <a:lnTo>
                    <a:pt x="6010" y="4304"/>
                  </a:lnTo>
                  <a:cubicBezTo>
                    <a:pt x="6010" y="4304"/>
                    <a:pt x="2294" y="6242"/>
                    <a:pt x="1" y="7586"/>
                  </a:cubicBezTo>
                  <a:cubicBezTo>
                    <a:pt x="912" y="7998"/>
                    <a:pt x="1828" y="8139"/>
                    <a:pt x="2655" y="8139"/>
                  </a:cubicBezTo>
                  <a:cubicBezTo>
                    <a:pt x="4446" y="8139"/>
                    <a:pt x="5818" y="7477"/>
                    <a:pt x="5818" y="7477"/>
                  </a:cubicBezTo>
                  <a:lnTo>
                    <a:pt x="7672" y="12094"/>
                  </a:lnTo>
                  <a:lnTo>
                    <a:pt x="7511" y="12408"/>
                  </a:lnTo>
                  <a:cubicBezTo>
                    <a:pt x="7511" y="12408"/>
                    <a:pt x="8225" y="12569"/>
                    <a:pt x="8658" y="12647"/>
                  </a:cubicBezTo>
                  <a:cubicBezTo>
                    <a:pt x="8829" y="12677"/>
                    <a:pt x="9011" y="12702"/>
                    <a:pt x="9144" y="12702"/>
                  </a:cubicBezTo>
                  <a:cubicBezTo>
                    <a:pt x="9350" y="12702"/>
                    <a:pt x="9437" y="12642"/>
                    <a:pt x="9173" y="12449"/>
                  </a:cubicBezTo>
                  <a:cubicBezTo>
                    <a:pt x="10637" y="9525"/>
                    <a:pt x="11030" y="7508"/>
                    <a:pt x="9767" y="5096"/>
                  </a:cubicBezTo>
                  <a:lnTo>
                    <a:pt x="9767" y="5096"/>
                  </a:lnTo>
                  <a:cubicBezTo>
                    <a:pt x="9778" y="5096"/>
                    <a:pt x="9789" y="5096"/>
                    <a:pt x="9800" y="5096"/>
                  </a:cubicBezTo>
                  <a:cubicBezTo>
                    <a:pt x="11389" y="5096"/>
                    <a:pt x="16956" y="393"/>
                    <a:pt x="16956" y="393"/>
                  </a:cubicBezTo>
                  <a:lnTo>
                    <a:pt x="16680" y="1"/>
                  </a:lnTo>
                  <a:close/>
                </a:path>
              </a:pathLst>
            </a:custGeom>
            <a:solidFill>
              <a:schemeClr val="accent3">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1647395" y="1701997"/>
              <a:ext cx="181489" cy="330574"/>
            </a:xfrm>
            <a:custGeom>
              <a:avLst/>
              <a:gdLst/>
              <a:ahLst/>
              <a:cxnLst/>
              <a:rect l="l" t="t" r="r" b="b"/>
              <a:pathLst>
                <a:path w="1775" h="3233" extrusionOk="0">
                  <a:moveTo>
                    <a:pt x="0" y="0"/>
                  </a:moveTo>
                  <a:lnTo>
                    <a:pt x="376" y="2928"/>
                  </a:lnTo>
                  <a:lnTo>
                    <a:pt x="1774" y="3232"/>
                  </a:lnTo>
                  <a:lnTo>
                    <a:pt x="700" y="335"/>
                  </a:lnTo>
                  <a:lnTo>
                    <a:pt x="0" y="0"/>
                  </a:lnTo>
                  <a:close/>
                </a:path>
              </a:pathLst>
            </a:custGeom>
            <a:solidFill>
              <a:srgbClr val="EF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1647395" y="1701997"/>
              <a:ext cx="152553" cy="252762"/>
            </a:xfrm>
            <a:custGeom>
              <a:avLst/>
              <a:gdLst/>
              <a:ahLst/>
              <a:cxnLst/>
              <a:rect l="l" t="t" r="r" b="b"/>
              <a:pathLst>
                <a:path w="1492" h="2472" extrusionOk="0">
                  <a:moveTo>
                    <a:pt x="0" y="0"/>
                  </a:moveTo>
                  <a:lnTo>
                    <a:pt x="205" y="1601"/>
                  </a:lnTo>
                  <a:cubicBezTo>
                    <a:pt x="563" y="1887"/>
                    <a:pt x="1061" y="2256"/>
                    <a:pt x="1491" y="2471"/>
                  </a:cubicBezTo>
                  <a:lnTo>
                    <a:pt x="700" y="335"/>
                  </a:lnTo>
                  <a:lnTo>
                    <a:pt x="0" y="0"/>
                  </a:lnTo>
                  <a:close/>
                </a:path>
              </a:pathLst>
            </a:custGeom>
            <a:solidFill>
              <a:srgbClr val="E0A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1606904" y="1421323"/>
              <a:ext cx="340995" cy="494685"/>
            </a:xfrm>
            <a:custGeom>
              <a:avLst/>
              <a:gdLst/>
              <a:ahLst/>
              <a:cxnLst/>
              <a:rect l="l" t="t" r="r" b="b"/>
              <a:pathLst>
                <a:path w="3335" h="4838" extrusionOk="0">
                  <a:moveTo>
                    <a:pt x="2340" y="0"/>
                  </a:moveTo>
                  <a:cubicBezTo>
                    <a:pt x="1519" y="0"/>
                    <a:pt x="62" y="169"/>
                    <a:pt x="62" y="169"/>
                  </a:cubicBezTo>
                  <a:cubicBezTo>
                    <a:pt x="62" y="169"/>
                    <a:pt x="0" y="1974"/>
                    <a:pt x="290" y="2619"/>
                  </a:cubicBezTo>
                  <a:cubicBezTo>
                    <a:pt x="581" y="3261"/>
                    <a:pt x="2161" y="4834"/>
                    <a:pt x="2161" y="4834"/>
                  </a:cubicBezTo>
                  <a:cubicBezTo>
                    <a:pt x="2188" y="4836"/>
                    <a:pt x="2216" y="4837"/>
                    <a:pt x="2245" y="4837"/>
                  </a:cubicBezTo>
                  <a:cubicBezTo>
                    <a:pt x="2594" y="4837"/>
                    <a:pt x="3051" y="4677"/>
                    <a:pt x="3051" y="4677"/>
                  </a:cubicBezTo>
                  <a:cubicBezTo>
                    <a:pt x="2952" y="4202"/>
                    <a:pt x="3238" y="3428"/>
                    <a:pt x="3287" y="2244"/>
                  </a:cubicBezTo>
                  <a:cubicBezTo>
                    <a:pt x="3334" y="1063"/>
                    <a:pt x="2839" y="49"/>
                    <a:pt x="2839" y="49"/>
                  </a:cubicBezTo>
                  <a:cubicBezTo>
                    <a:pt x="2758" y="14"/>
                    <a:pt x="2575" y="0"/>
                    <a:pt x="2340" y="0"/>
                  </a:cubicBezTo>
                  <a:close/>
                </a:path>
              </a:pathLst>
            </a:custGeom>
            <a:solidFill>
              <a:srgbClr val="EF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1635840" y="1944531"/>
              <a:ext cx="217480" cy="183232"/>
            </a:xfrm>
            <a:custGeom>
              <a:avLst/>
              <a:gdLst/>
              <a:ahLst/>
              <a:cxnLst/>
              <a:rect l="l" t="t" r="r" b="b"/>
              <a:pathLst>
                <a:path w="2127" h="1792" extrusionOk="0">
                  <a:moveTo>
                    <a:pt x="1608" y="0"/>
                  </a:moveTo>
                  <a:lnTo>
                    <a:pt x="1199" y="597"/>
                  </a:lnTo>
                  <a:cubicBezTo>
                    <a:pt x="1134" y="543"/>
                    <a:pt x="473" y="30"/>
                    <a:pt x="384" y="30"/>
                  </a:cubicBezTo>
                  <a:cubicBezTo>
                    <a:pt x="382" y="30"/>
                    <a:pt x="381" y="30"/>
                    <a:pt x="380" y="30"/>
                  </a:cubicBezTo>
                  <a:cubicBezTo>
                    <a:pt x="311" y="51"/>
                    <a:pt x="0" y="570"/>
                    <a:pt x="0" y="570"/>
                  </a:cubicBezTo>
                  <a:lnTo>
                    <a:pt x="772" y="1791"/>
                  </a:lnTo>
                  <a:lnTo>
                    <a:pt x="1260" y="802"/>
                  </a:lnTo>
                  <a:lnTo>
                    <a:pt x="2127" y="1351"/>
                  </a:lnTo>
                  <a:lnTo>
                    <a:pt x="1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1555575" y="1266825"/>
              <a:ext cx="418499" cy="503377"/>
            </a:xfrm>
            <a:custGeom>
              <a:avLst/>
              <a:gdLst/>
              <a:ahLst/>
              <a:cxnLst/>
              <a:rect l="l" t="t" r="r" b="b"/>
              <a:pathLst>
                <a:path w="4093" h="4923" extrusionOk="0">
                  <a:moveTo>
                    <a:pt x="3397" y="1"/>
                  </a:moveTo>
                  <a:cubicBezTo>
                    <a:pt x="3391" y="1"/>
                    <a:pt x="3385" y="1"/>
                    <a:pt x="3379" y="1"/>
                  </a:cubicBezTo>
                  <a:cubicBezTo>
                    <a:pt x="2676" y="22"/>
                    <a:pt x="1" y="1609"/>
                    <a:pt x="96" y="1632"/>
                  </a:cubicBezTo>
                  <a:cubicBezTo>
                    <a:pt x="191" y="1656"/>
                    <a:pt x="1004" y="4923"/>
                    <a:pt x="1021" y="4923"/>
                  </a:cubicBezTo>
                  <a:cubicBezTo>
                    <a:pt x="1021" y="4923"/>
                    <a:pt x="1021" y="4923"/>
                    <a:pt x="1021" y="4922"/>
                  </a:cubicBezTo>
                  <a:cubicBezTo>
                    <a:pt x="1021" y="4867"/>
                    <a:pt x="789" y="3305"/>
                    <a:pt x="789" y="3305"/>
                  </a:cubicBezTo>
                  <a:lnTo>
                    <a:pt x="929" y="3011"/>
                  </a:lnTo>
                  <a:lnTo>
                    <a:pt x="765" y="2069"/>
                  </a:lnTo>
                  <a:cubicBezTo>
                    <a:pt x="765" y="2069"/>
                    <a:pt x="2901" y="1803"/>
                    <a:pt x="3341" y="1560"/>
                  </a:cubicBezTo>
                  <a:cubicBezTo>
                    <a:pt x="4093" y="1188"/>
                    <a:pt x="4085" y="1"/>
                    <a:pt x="3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1542078" y="1582365"/>
              <a:ext cx="123822" cy="117997"/>
            </a:xfrm>
            <a:custGeom>
              <a:avLst/>
              <a:gdLst/>
              <a:ahLst/>
              <a:cxnLst/>
              <a:rect l="l" t="t" r="r" b="b"/>
              <a:pathLst>
                <a:path w="1211" h="1154" extrusionOk="0">
                  <a:moveTo>
                    <a:pt x="467" y="0"/>
                  </a:moveTo>
                  <a:cubicBezTo>
                    <a:pt x="387" y="0"/>
                    <a:pt x="309" y="24"/>
                    <a:pt x="242" y="85"/>
                  </a:cubicBezTo>
                  <a:cubicBezTo>
                    <a:pt x="1" y="302"/>
                    <a:pt x="451" y="1154"/>
                    <a:pt x="879" y="1154"/>
                  </a:cubicBezTo>
                  <a:cubicBezTo>
                    <a:pt x="996" y="1154"/>
                    <a:pt x="1112" y="1090"/>
                    <a:pt x="1211" y="931"/>
                  </a:cubicBezTo>
                  <a:lnTo>
                    <a:pt x="1058" y="293"/>
                  </a:lnTo>
                  <a:cubicBezTo>
                    <a:pt x="1058" y="293"/>
                    <a:pt x="748" y="0"/>
                    <a:pt x="467" y="0"/>
                  </a:cubicBezTo>
                  <a:close/>
                </a:path>
              </a:pathLst>
            </a:custGeom>
            <a:solidFill>
              <a:srgbClr val="EF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1830829" y="1551282"/>
              <a:ext cx="143249" cy="254807"/>
            </a:xfrm>
            <a:custGeom>
              <a:avLst/>
              <a:gdLst/>
              <a:ahLst/>
              <a:cxnLst/>
              <a:rect l="l" t="t" r="r" b="b"/>
              <a:pathLst>
                <a:path w="1401" h="2492" extrusionOk="0">
                  <a:moveTo>
                    <a:pt x="141" y="0"/>
                  </a:moveTo>
                  <a:lnTo>
                    <a:pt x="1" y="1567"/>
                  </a:lnTo>
                  <a:cubicBezTo>
                    <a:pt x="1" y="1567"/>
                    <a:pt x="823" y="2211"/>
                    <a:pt x="1400" y="2492"/>
                  </a:cubicBezTo>
                  <a:cubicBezTo>
                    <a:pt x="960" y="1860"/>
                    <a:pt x="141" y="0"/>
                    <a:pt x="141" y="0"/>
                  </a:cubicBezTo>
                  <a:close/>
                </a:path>
              </a:pathLst>
            </a:custGeom>
            <a:solidFill>
              <a:srgbClr val="EF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1830829" y="1551282"/>
              <a:ext cx="154087" cy="264521"/>
            </a:xfrm>
            <a:custGeom>
              <a:avLst/>
              <a:gdLst/>
              <a:ahLst/>
              <a:cxnLst/>
              <a:rect l="l" t="t" r="r" b="b"/>
              <a:pathLst>
                <a:path w="1507" h="2587" extrusionOk="0">
                  <a:moveTo>
                    <a:pt x="141" y="0"/>
                  </a:moveTo>
                  <a:cubicBezTo>
                    <a:pt x="315" y="433"/>
                    <a:pt x="500" y="860"/>
                    <a:pt x="700" y="1284"/>
                  </a:cubicBezTo>
                  <a:cubicBezTo>
                    <a:pt x="885" y="1662"/>
                    <a:pt x="1065" y="2042"/>
                    <a:pt x="1294" y="2399"/>
                  </a:cubicBezTo>
                  <a:lnTo>
                    <a:pt x="1294" y="2399"/>
                  </a:lnTo>
                  <a:cubicBezTo>
                    <a:pt x="1090" y="2290"/>
                    <a:pt x="891" y="2167"/>
                    <a:pt x="694" y="2041"/>
                  </a:cubicBezTo>
                  <a:cubicBezTo>
                    <a:pt x="462" y="1884"/>
                    <a:pt x="229" y="1731"/>
                    <a:pt x="1" y="1567"/>
                  </a:cubicBezTo>
                  <a:lnTo>
                    <a:pt x="1" y="1567"/>
                  </a:lnTo>
                  <a:cubicBezTo>
                    <a:pt x="216" y="1744"/>
                    <a:pt x="438" y="1922"/>
                    <a:pt x="667" y="2082"/>
                  </a:cubicBezTo>
                  <a:cubicBezTo>
                    <a:pt x="895" y="2243"/>
                    <a:pt x="1130" y="2399"/>
                    <a:pt x="1383" y="2525"/>
                  </a:cubicBezTo>
                  <a:lnTo>
                    <a:pt x="1506" y="2587"/>
                  </a:lnTo>
                  <a:lnTo>
                    <a:pt x="1506" y="2587"/>
                  </a:lnTo>
                  <a:lnTo>
                    <a:pt x="1427" y="2471"/>
                  </a:lnTo>
                  <a:cubicBezTo>
                    <a:pt x="1301" y="2284"/>
                    <a:pt x="1192" y="2075"/>
                    <a:pt x="1079" y="1874"/>
                  </a:cubicBezTo>
                  <a:cubicBezTo>
                    <a:pt x="971" y="1669"/>
                    <a:pt x="864" y="1460"/>
                    <a:pt x="762" y="1252"/>
                  </a:cubicBezTo>
                  <a:lnTo>
                    <a:pt x="141" y="0"/>
                  </a:lnTo>
                  <a:close/>
                </a:path>
              </a:pathLst>
            </a:custGeom>
            <a:solidFill>
              <a:srgbClr val="DB8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1797394" y="1571936"/>
              <a:ext cx="28732" cy="39366"/>
            </a:xfrm>
            <a:custGeom>
              <a:avLst/>
              <a:gdLst/>
              <a:ahLst/>
              <a:cxnLst/>
              <a:rect l="l" t="t" r="r" b="b"/>
              <a:pathLst>
                <a:path w="281" h="385" extrusionOk="0">
                  <a:moveTo>
                    <a:pt x="101" y="0"/>
                  </a:moveTo>
                  <a:cubicBezTo>
                    <a:pt x="94" y="0"/>
                    <a:pt x="88" y="1"/>
                    <a:pt x="82" y="3"/>
                  </a:cubicBezTo>
                  <a:cubicBezTo>
                    <a:pt x="21" y="20"/>
                    <a:pt x="0" y="123"/>
                    <a:pt x="31" y="225"/>
                  </a:cubicBezTo>
                  <a:cubicBezTo>
                    <a:pt x="59" y="320"/>
                    <a:pt x="122" y="385"/>
                    <a:pt x="180" y="385"/>
                  </a:cubicBezTo>
                  <a:cubicBezTo>
                    <a:pt x="186" y="385"/>
                    <a:pt x="192" y="384"/>
                    <a:pt x="198" y="382"/>
                  </a:cubicBezTo>
                  <a:cubicBezTo>
                    <a:pt x="257" y="362"/>
                    <a:pt x="280" y="263"/>
                    <a:pt x="246" y="160"/>
                  </a:cubicBezTo>
                  <a:cubicBezTo>
                    <a:pt x="219" y="65"/>
                    <a:pt x="155" y="0"/>
                    <a:pt x="101" y="0"/>
                  </a:cubicBezTo>
                  <a:close/>
                </a:path>
              </a:pathLst>
            </a:custGeom>
            <a:solidFill>
              <a:srgbClr val="42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1872751" y="1564267"/>
              <a:ext cx="28732" cy="39366"/>
            </a:xfrm>
            <a:custGeom>
              <a:avLst/>
              <a:gdLst/>
              <a:ahLst/>
              <a:cxnLst/>
              <a:rect l="l" t="t" r="r" b="b"/>
              <a:pathLst>
                <a:path w="281" h="385" extrusionOk="0">
                  <a:moveTo>
                    <a:pt x="101" y="0"/>
                  </a:moveTo>
                  <a:cubicBezTo>
                    <a:pt x="95" y="0"/>
                    <a:pt x="88" y="1"/>
                    <a:pt x="82" y="3"/>
                  </a:cubicBezTo>
                  <a:cubicBezTo>
                    <a:pt x="24" y="20"/>
                    <a:pt x="0" y="122"/>
                    <a:pt x="31" y="225"/>
                  </a:cubicBezTo>
                  <a:cubicBezTo>
                    <a:pt x="62" y="319"/>
                    <a:pt x="125" y="384"/>
                    <a:pt x="180" y="384"/>
                  </a:cubicBezTo>
                  <a:cubicBezTo>
                    <a:pt x="186" y="384"/>
                    <a:pt x="193" y="384"/>
                    <a:pt x="199" y="382"/>
                  </a:cubicBezTo>
                  <a:cubicBezTo>
                    <a:pt x="260" y="361"/>
                    <a:pt x="280" y="262"/>
                    <a:pt x="249" y="160"/>
                  </a:cubicBezTo>
                  <a:cubicBezTo>
                    <a:pt x="219" y="65"/>
                    <a:pt x="158" y="0"/>
                    <a:pt x="101" y="0"/>
                  </a:cubicBezTo>
                  <a:close/>
                </a:path>
              </a:pathLst>
            </a:custGeom>
            <a:solidFill>
              <a:srgbClr val="4230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1737374" y="1502918"/>
              <a:ext cx="81389" cy="55419"/>
            </a:xfrm>
            <a:custGeom>
              <a:avLst/>
              <a:gdLst/>
              <a:ahLst/>
              <a:cxnLst/>
              <a:rect l="l" t="t" r="r" b="b"/>
              <a:pathLst>
                <a:path w="796" h="542" extrusionOk="0">
                  <a:moveTo>
                    <a:pt x="435" y="0"/>
                  </a:moveTo>
                  <a:cubicBezTo>
                    <a:pt x="281" y="0"/>
                    <a:pt x="112" y="118"/>
                    <a:pt x="1" y="541"/>
                  </a:cubicBezTo>
                  <a:lnTo>
                    <a:pt x="795" y="183"/>
                  </a:lnTo>
                  <a:cubicBezTo>
                    <a:pt x="795" y="183"/>
                    <a:pt x="627" y="0"/>
                    <a:pt x="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1854653" y="1482468"/>
              <a:ext cx="73414" cy="36094"/>
            </a:xfrm>
            <a:custGeom>
              <a:avLst/>
              <a:gdLst/>
              <a:ahLst/>
              <a:cxnLst/>
              <a:rect l="l" t="t" r="r" b="b"/>
              <a:pathLst>
                <a:path w="718" h="353" extrusionOk="0">
                  <a:moveTo>
                    <a:pt x="370" y="1"/>
                  </a:moveTo>
                  <a:cubicBezTo>
                    <a:pt x="153" y="1"/>
                    <a:pt x="0" y="352"/>
                    <a:pt x="0" y="352"/>
                  </a:cubicBezTo>
                  <a:lnTo>
                    <a:pt x="717" y="322"/>
                  </a:lnTo>
                  <a:cubicBezTo>
                    <a:pt x="593" y="82"/>
                    <a:pt x="474" y="1"/>
                    <a:pt x="3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1724388" y="1722242"/>
              <a:ext cx="96113" cy="58180"/>
            </a:xfrm>
            <a:custGeom>
              <a:avLst/>
              <a:gdLst/>
              <a:ahLst/>
              <a:cxnLst/>
              <a:rect l="l" t="t" r="r" b="b"/>
              <a:pathLst>
                <a:path w="940" h="569" extrusionOk="0">
                  <a:moveTo>
                    <a:pt x="1" y="1"/>
                  </a:moveTo>
                  <a:cubicBezTo>
                    <a:pt x="42" y="96"/>
                    <a:pt x="87" y="191"/>
                    <a:pt x="148" y="280"/>
                  </a:cubicBezTo>
                  <a:cubicBezTo>
                    <a:pt x="210" y="369"/>
                    <a:pt x="288" y="448"/>
                    <a:pt x="380" y="509"/>
                  </a:cubicBezTo>
                  <a:cubicBezTo>
                    <a:pt x="441" y="545"/>
                    <a:pt x="514" y="568"/>
                    <a:pt x="587" y="568"/>
                  </a:cubicBezTo>
                  <a:cubicBezTo>
                    <a:pt x="630" y="568"/>
                    <a:pt x="672" y="561"/>
                    <a:pt x="711" y="543"/>
                  </a:cubicBezTo>
                  <a:cubicBezTo>
                    <a:pt x="817" y="502"/>
                    <a:pt x="895" y="417"/>
                    <a:pt x="939" y="321"/>
                  </a:cubicBezTo>
                  <a:lnTo>
                    <a:pt x="939" y="321"/>
                  </a:lnTo>
                  <a:cubicBezTo>
                    <a:pt x="868" y="396"/>
                    <a:pt x="783" y="461"/>
                    <a:pt x="691" y="489"/>
                  </a:cubicBezTo>
                  <a:cubicBezTo>
                    <a:pt x="664" y="496"/>
                    <a:pt x="636" y="499"/>
                    <a:pt x="609" y="499"/>
                  </a:cubicBezTo>
                  <a:cubicBezTo>
                    <a:pt x="544" y="499"/>
                    <a:pt x="479" y="479"/>
                    <a:pt x="421" y="440"/>
                  </a:cubicBezTo>
                  <a:cubicBezTo>
                    <a:pt x="336" y="393"/>
                    <a:pt x="264" y="321"/>
                    <a:pt x="196" y="243"/>
                  </a:cubicBezTo>
                  <a:cubicBezTo>
                    <a:pt x="128" y="168"/>
                    <a:pt x="70" y="79"/>
                    <a:pt x="1" y="1"/>
                  </a:cubicBezTo>
                  <a:close/>
                </a:path>
              </a:pathLst>
            </a:custGeom>
            <a:solidFill>
              <a:srgbClr val="DB8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0"/>
            <p:cNvSpPr/>
            <p:nvPr/>
          </p:nvSpPr>
          <p:spPr>
            <a:xfrm>
              <a:off x="1583182" y="1617437"/>
              <a:ext cx="78526" cy="59816"/>
            </a:xfrm>
            <a:custGeom>
              <a:avLst/>
              <a:gdLst/>
              <a:ahLst/>
              <a:cxnLst/>
              <a:rect l="l" t="t" r="r" b="b"/>
              <a:pathLst>
                <a:path w="768" h="585" extrusionOk="0">
                  <a:moveTo>
                    <a:pt x="177" y="1"/>
                  </a:moveTo>
                  <a:cubicBezTo>
                    <a:pt x="106" y="1"/>
                    <a:pt x="38" y="34"/>
                    <a:pt x="0" y="87"/>
                  </a:cubicBezTo>
                  <a:cubicBezTo>
                    <a:pt x="43" y="54"/>
                    <a:pt x="94" y="42"/>
                    <a:pt x="142" y="42"/>
                  </a:cubicBezTo>
                  <a:cubicBezTo>
                    <a:pt x="159" y="42"/>
                    <a:pt x="175" y="43"/>
                    <a:pt x="191" y="46"/>
                  </a:cubicBezTo>
                  <a:cubicBezTo>
                    <a:pt x="256" y="60"/>
                    <a:pt x="314" y="94"/>
                    <a:pt x="372" y="131"/>
                  </a:cubicBezTo>
                  <a:cubicBezTo>
                    <a:pt x="462" y="196"/>
                    <a:pt x="544" y="280"/>
                    <a:pt x="622" y="365"/>
                  </a:cubicBezTo>
                  <a:lnTo>
                    <a:pt x="622" y="365"/>
                  </a:lnTo>
                  <a:cubicBezTo>
                    <a:pt x="609" y="366"/>
                    <a:pt x="596" y="368"/>
                    <a:pt x="583" y="370"/>
                  </a:cubicBezTo>
                  <a:cubicBezTo>
                    <a:pt x="567" y="374"/>
                    <a:pt x="547" y="380"/>
                    <a:pt x="526" y="391"/>
                  </a:cubicBezTo>
                  <a:cubicBezTo>
                    <a:pt x="509" y="397"/>
                    <a:pt x="478" y="429"/>
                    <a:pt x="492" y="462"/>
                  </a:cubicBezTo>
                  <a:cubicBezTo>
                    <a:pt x="512" y="506"/>
                    <a:pt x="547" y="520"/>
                    <a:pt x="577" y="541"/>
                  </a:cubicBezTo>
                  <a:cubicBezTo>
                    <a:pt x="611" y="558"/>
                    <a:pt x="642" y="572"/>
                    <a:pt x="676" y="585"/>
                  </a:cubicBezTo>
                  <a:cubicBezTo>
                    <a:pt x="649" y="561"/>
                    <a:pt x="618" y="541"/>
                    <a:pt x="594" y="517"/>
                  </a:cubicBezTo>
                  <a:cubicBezTo>
                    <a:pt x="570" y="497"/>
                    <a:pt x="539" y="469"/>
                    <a:pt x="536" y="449"/>
                  </a:cubicBezTo>
                  <a:cubicBezTo>
                    <a:pt x="529" y="442"/>
                    <a:pt x="560" y="432"/>
                    <a:pt x="594" y="432"/>
                  </a:cubicBezTo>
                  <a:lnTo>
                    <a:pt x="768" y="432"/>
                  </a:lnTo>
                  <a:lnTo>
                    <a:pt x="723" y="377"/>
                  </a:lnTo>
                  <a:cubicBezTo>
                    <a:pt x="676" y="319"/>
                    <a:pt x="632" y="261"/>
                    <a:pt x="580" y="210"/>
                  </a:cubicBezTo>
                  <a:cubicBezTo>
                    <a:pt x="529" y="158"/>
                    <a:pt x="471" y="114"/>
                    <a:pt x="410" y="73"/>
                  </a:cubicBezTo>
                  <a:cubicBezTo>
                    <a:pt x="348" y="32"/>
                    <a:pt x="273" y="5"/>
                    <a:pt x="199" y="2"/>
                  </a:cubicBezTo>
                  <a:cubicBezTo>
                    <a:pt x="191" y="1"/>
                    <a:pt x="184" y="1"/>
                    <a:pt x="177" y="1"/>
                  </a:cubicBezTo>
                  <a:close/>
                </a:path>
              </a:pathLst>
            </a:custGeom>
            <a:solidFill>
              <a:srgbClr val="DB8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0"/>
            <p:cNvSpPr/>
            <p:nvPr/>
          </p:nvSpPr>
          <p:spPr>
            <a:xfrm>
              <a:off x="1047909" y="2017741"/>
              <a:ext cx="647022" cy="335789"/>
            </a:xfrm>
            <a:custGeom>
              <a:avLst/>
              <a:gdLst/>
              <a:ahLst/>
              <a:cxnLst/>
              <a:rect l="l" t="t" r="r" b="b"/>
              <a:pathLst>
                <a:path w="6328" h="3284" extrusionOk="0">
                  <a:moveTo>
                    <a:pt x="6010" y="1"/>
                  </a:moveTo>
                  <a:cubicBezTo>
                    <a:pt x="6010" y="1"/>
                    <a:pt x="2294" y="1939"/>
                    <a:pt x="1" y="3283"/>
                  </a:cubicBezTo>
                  <a:lnTo>
                    <a:pt x="5102" y="1464"/>
                  </a:lnTo>
                  <a:lnTo>
                    <a:pt x="6327" y="359"/>
                  </a:lnTo>
                  <a:lnTo>
                    <a:pt x="6010" y="1"/>
                  </a:lnTo>
                  <a:close/>
                </a:path>
              </a:pathLst>
            </a:custGeom>
            <a:solidFill>
              <a:srgbClr val="373A5A">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0"/>
            <p:cNvSpPr/>
            <p:nvPr/>
          </p:nvSpPr>
          <p:spPr>
            <a:xfrm>
              <a:off x="1116314" y="2846469"/>
              <a:ext cx="1253452" cy="1511868"/>
            </a:xfrm>
            <a:custGeom>
              <a:avLst/>
              <a:gdLst/>
              <a:ahLst/>
              <a:cxnLst/>
              <a:rect l="l" t="t" r="r" b="b"/>
              <a:pathLst>
                <a:path w="12259" h="14786" extrusionOk="0">
                  <a:moveTo>
                    <a:pt x="6842" y="0"/>
                  </a:moveTo>
                  <a:lnTo>
                    <a:pt x="1" y="14493"/>
                  </a:lnTo>
                  <a:lnTo>
                    <a:pt x="294" y="14786"/>
                  </a:lnTo>
                  <a:lnTo>
                    <a:pt x="7549" y="1495"/>
                  </a:lnTo>
                  <a:lnTo>
                    <a:pt x="10964" y="8047"/>
                  </a:lnTo>
                  <a:lnTo>
                    <a:pt x="11783" y="14578"/>
                  </a:lnTo>
                  <a:lnTo>
                    <a:pt x="12258" y="14441"/>
                  </a:lnTo>
                  <a:cubicBezTo>
                    <a:pt x="12258" y="14441"/>
                    <a:pt x="11742" y="7278"/>
                    <a:pt x="11616" y="7237"/>
                  </a:cubicBezTo>
                  <a:cubicBezTo>
                    <a:pt x="11490" y="7196"/>
                    <a:pt x="8388" y="276"/>
                    <a:pt x="8388" y="276"/>
                  </a:cubicBezTo>
                  <a:lnTo>
                    <a:pt x="68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0"/>
            <p:cNvSpPr/>
            <p:nvPr/>
          </p:nvSpPr>
          <p:spPr>
            <a:xfrm>
              <a:off x="842798" y="4303108"/>
              <a:ext cx="316149" cy="168610"/>
            </a:xfrm>
            <a:custGeom>
              <a:avLst/>
              <a:gdLst/>
              <a:ahLst/>
              <a:cxnLst/>
              <a:rect l="l" t="t" r="r" b="b"/>
              <a:pathLst>
                <a:path w="3092" h="1649" extrusionOk="0">
                  <a:moveTo>
                    <a:pt x="2730" y="1"/>
                  </a:moveTo>
                  <a:cubicBezTo>
                    <a:pt x="2730" y="1"/>
                    <a:pt x="1450" y="891"/>
                    <a:pt x="0" y="1601"/>
                  </a:cubicBezTo>
                  <a:cubicBezTo>
                    <a:pt x="731" y="1584"/>
                    <a:pt x="1147" y="1649"/>
                    <a:pt x="2624" y="885"/>
                  </a:cubicBezTo>
                  <a:lnTo>
                    <a:pt x="2624" y="885"/>
                  </a:lnTo>
                  <a:lnTo>
                    <a:pt x="2590" y="1041"/>
                  </a:lnTo>
                  <a:lnTo>
                    <a:pt x="2942" y="1011"/>
                  </a:lnTo>
                  <a:lnTo>
                    <a:pt x="3092" y="301"/>
                  </a:lnTo>
                  <a:lnTo>
                    <a:pt x="2730" y="1"/>
                  </a:lnTo>
                  <a:close/>
                </a:path>
              </a:pathLst>
            </a:custGeom>
            <a:solidFill>
              <a:srgbClr val="2C2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2322544" y="4296462"/>
              <a:ext cx="311344" cy="174643"/>
            </a:xfrm>
            <a:custGeom>
              <a:avLst/>
              <a:gdLst/>
              <a:ahLst/>
              <a:cxnLst/>
              <a:rect l="l" t="t" r="r" b="b"/>
              <a:pathLst>
                <a:path w="3045" h="1708" extrusionOk="0">
                  <a:moveTo>
                    <a:pt x="372" y="0"/>
                  </a:moveTo>
                  <a:lnTo>
                    <a:pt x="0" y="287"/>
                  </a:lnTo>
                  <a:lnTo>
                    <a:pt x="123" y="1004"/>
                  </a:lnTo>
                  <a:lnTo>
                    <a:pt x="477" y="1049"/>
                  </a:lnTo>
                  <a:lnTo>
                    <a:pt x="444" y="888"/>
                  </a:lnTo>
                  <a:lnTo>
                    <a:pt x="444" y="888"/>
                  </a:lnTo>
                  <a:cubicBezTo>
                    <a:pt x="1898" y="1707"/>
                    <a:pt x="2314" y="1656"/>
                    <a:pt x="3044" y="1697"/>
                  </a:cubicBezTo>
                  <a:cubicBezTo>
                    <a:pt x="1617" y="936"/>
                    <a:pt x="372" y="0"/>
                    <a:pt x="372" y="0"/>
                  </a:cubicBezTo>
                  <a:close/>
                </a:path>
              </a:pathLst>
            </a:custGeom>
            <a:solidFill>
              <a:srgbClr val="2C2E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2753421" y="1417847"/>
              <a:ext cx="320750" cy="192843"/>
            </a:xfrm>
            <a:custGeom>
              <a:avLst/>
              <a:gdLst/>
              <a:ahLst/>
              <a:cxnLst/>
              <a:rect l="l" t="t" r="r" b="b"/>
              <a:pathLst>
                <a:path w="3137" h="1886" extrusionOk="0">
                  <a:moveTo>
                    <a:pt x="3004" y="1"/>
                  </a:moveTo>
                  <a:cubicBezTo>
                    <a:pt x="2798" y="1"/>
                    <a:pt x="0" y="1565"/>
                    <a:pt x="0" y="1565"/>
                  </a:cubicBezTo>
                  <a:lnTo>
                    <a:pt x="194" y="1885"/>
                  </a:lnTo>
                  <a:lnTo>
                    <a:pt x="492" y="1630"/>
                  </a:lnTo>
                  <a:cubicBezTo>
                    <a:pt x="639" y="1669"/>
                    <a:pt x="782" y="1686"/>
                    <a:pt x="920" y="1686"/>
                  </a:cubicBezTo>
                  <a:cubicBezTo>
                    <a:pt x="2252" y="1686"/>
                    <a:pt x="3137" y="39"/>
                    <a:pt x="3010" y="1"/>
                  </a:cubicBezTo>
                  <a:cubicBezTo>
                    <a:pt x="3008" y="1"/>
                    <a:pt x="3006" y="1"/>
                    <a:pt x="3004" y="1"/>
                  </a:cubicBezTo>
                  <a:close/>
                </a:path>
              </a:pathLst>
            </a:custGeom>
            <a:solidFill>
              <a:srgbClr val="EF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1663754" y="1902711"/>
              <a:ext cx="305004" cy="154295"/>
            </a:xfrm>
            <a:custGeom>
              <a:avLst/>
              <a:gdLst/>
              <a:ahLst/>
              <a:cxnLst/>
              <a:rect l="l" t="t" r="r" b="b"/>
              <a:pathLst>
                <a:path w="2983" h="1509" extrusionOk="0">
                  <a:moveTo>
                    <a:pt x="2702" y="0"/>
                  </a:moveTo>
                  <a:cubicBezTo>
                    <a:pt x="2650" y="0"/>
                    <a:pt x="2585" y="11"/>
                    <a:pt x="2505" y="34"/>
                  </a:cubicBezTo>
                  <a:cubicBezTo>
                    <a:pt x="2000" y="181"/>
                    <a:pt x="0" y="1170"/>
                    <a:pt x="0" y="1170"/>
                  </a:cubicBezTo>
                  <a:lnTo>
                    <a:pt x="189" y="1508"/>
                  </a:lnTo>
                  <a:lnTo>
                    <a:pt x="458" y="1272"/>
                  </a:lnTo>
                  <a:cubicBezTo>
                    <a:pt x="658" y="1366"/>
                    <a:pt x="857" y="1406"/>
                    <a:pt x="1049" y="1406"/>
                  </a:cubicBezTo>
                  <a:cubicBezTo>
                    <a:pt x="1701" y="1406"/>
                    <a:pt x="2275" y="953"/>
                    <a:pt x="2570" y="644"/>
                  </a:cubicBezTo>
                  <a:cubicBezTo>
                    <a:pt x="2889" y="308"/>
                    <a:pt x="2983" y="0"/>
                    <a:pt x="2702" y="0"/>
                  </a:cubicBezTo>
                  <a:close/>
                </a:path>
              </a:pathLst>
            </a:custGeom>
            <a:solidFill>
              <a:srgbClr val="EFB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1315188" y="2073978"/>
              <a:ext cx="358480" cy="254603"/>
            </a:xfrm>
            <a:custGeom>
              <a:avLst/>
              <a:gdLst/>
              <a:ahLst/>
              <a:cxnLst/>
              <a:rect l="l" t="t" r="r" b="b"/>
              <a:pathLst>
                <a:path w="3506" h="2490" extrusionOk="0">
                  <a:moveTo>
                    <a:pt x="3505" y="0"/>
                  </a:moveTo>
                  <a:lnTo>
                    <a:pt x="3505" y="0"/>
                  </a:lnTo>
                  <a:cubicBezTo>
                    <a:pt x="3396" y="157"/>
                    <a:pt x="3286" y="311"/>
                    <a:pt x="3171" y="460"/>
                  </a:cubicBezTo>
                  <a:cubicBezTo>
                    <a:pt x="3058" y="611"/>
                    <a:pt x="2938" y="761"/>
                    <a:pt x="2820" y="904"/>
                  </a:cubicBezTo>
                  <a:cubicBezTo>
                    <a:pt x="2574" y="1191"/>
                    <a:pt x="2318" y="1467"/>
                    <a:pt x="2034" y="1709"/>
                  </a:cubicBezTo>
                  <a:cubicBezTo>
                    <a:pt x="1751" y="1952"/>
                    <a:pt x="1440" y="2163"/>
                    <a:pt x="1096" y="2297"/>
                  </a:cubicBezTo>
                  <a:cubicBezTo>
                    <a:pt x="899" y="2375"/>
                    <a:pt x="688" y="2414"/>
                    <a:pt x="474" y="2414"/>
                  </a:cubicBezTo>
                  <a:cubicBezTo>
                    <a:pt x="316" y="2414"/>
                    <a:pt x="157" y="2393"/>
                    <a:pt x="1" y="2351"/>
                  </a:cubicBezTo>
                  <a:lnTo>
                    <a:pt x="1" y="2351"/>
                  </a:lnTo>
                  <a:cubicBezTo>
                    <a:pt x="174" y="2433"/>
                    <a:pt x="363" y="2474"/>
                    <a:pt x="557" y="2487"/>
                  </a:cubicBezTo>
                  <a:cubicBezTo>
                    <a:pt x="582" y="2489"/>
                    <a:pt x="608" y="2490"/>
                    <a:pt x="633" y="2490"/>
                  </a:cubicBezTo>
                  <a:cubicBezTo>
                    <a:pt x="803" y="2490"/>
                    <a:pt x="973" y="2459"/>
                    <a:pt x="1133" y="2409"/>
                  </a:cubicBezTo>
                  <a:cubicBezTo>
                    <a:pt x="1512" y="2297"/>
                    <a:pt x="1843" y="2075"/>
                    <a:pt x="2133" y="1826"/>
                  </a:cubicBezTo>
                  <a:cubicBezTo>
                    <a:pt x="2426" y="1573"/>
                    <a:pt x="2683" y="1287"/>
                    <a:pt x="2911" y="980"/>
                  </a:cubicBezTo>
                  <a:cubicBezTo>
                    <a:pt x="3136" y="669"/>
                    <a:pt x="3341" y="345"/>
                    <a:pt x="3505" y="0"/>
                  </a:cubicBezTo>
                  <a:close/>
                </a:path>
              </a:pathLst>
            </a:custGeom>
            <a:solidFill>
              <a:srgbClr val="373A5A">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 Placeholder 6">
            <a:extLst>
              <a:ext uri="{FF2B5EF4-FFF2-40B4-BE49-F238E27FC236}">
                <a16:creationId xmlns:a16="http://schemas.microsoft.com/office/drawing/2014/main" id="{25142C22-B8D0-3D79-0017-8AAA265E56C0}"/>
              </a:ext>
            </a:extLst>
          </p:cNvPr>
          <p:cNvSpPr>
            <a:spLocks noGrp="1"/>
          </p:cNvSpPr>
          <p:nvPr>
            <p:ph type="body" idx="1"/>
          </p:nvPr>
        </p:nvSpPr>
        <p:spPr>
          <a:xfrm>
            <a:off x="754699" y="816259"/>
            <a:ext cx="7945819" cy="3506397"/>
          </a:xfrm>
        </p:spPr>
        <p:txBody>
          <a:bodyPr/>
          <a:lstStyle/>
          <a:p>
            <a:pPr marL="368300" indent="-228600" algn="just">
              <a:buAutoNum type="arabicPeriod"/>
            </a:pPr>
            <a:r>
              <a:rPr lang="en-US" sz="1800" b="1" i="0" dirty="0">
                <a:solidFill>
                  <a:schemeClr val="accent6">
                    <a:lumMod val="50000"/>
                  </a:schemeClr>
                </a:solidFill>
                <a:effectLst/>
                <a:latin typeface="Calibri" panose="020F0502020204030204" pitchFamily="34" charset="0"/>
                <a:cs typeface="Calibri" panose="020F0502020204030204" pitchFamily="34" charset="0"/>
              </a:rPr>
              <a:t>To examine the relationship between the </a:t>
            </a:r>
            <a:r>
              <a:rPr lang="en-US" sz="1800" b="1" dirty="0" smtClean="0">
                <a:solidFill>
                  <a:schemeClr val="accent6">
                    <a:lumMod val="50000"/>
                  </a:schemeClr>
                </a:solidFill>
                <a:latin typeface="Calibri" panose="020F0502020204030204" pitchFamily="34" charset="0"/>
                <a:cs typeface="Calibri" panose="020F0502020204030204" pitchFamily="34" charset="0"/>
              </a:rPr>
              <a:t>loan status</a:t>
            </a: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 </a:t>
            </a:r>
            <a:r>
              <a:rPr lang="en-US" sz="1800" b="1" i="0" dirty="0">
                <a:solidFill>
                  <a:schemeClr val="accent6">
                    <a:lumMod val="50000"/>
                  </a:schemeClr>
                </a:solidFill>
                <a:effectLst/>
                <a:latin typeface="Calibri" panose="020F0502020204030204" pitchFamily="34" charset="0"/>
                <a:cs typeface="Calibri" panose="020F0502020204030204" pitchFamily="34" charset="0"/>
              </a:rPr>
              <a:t>and its features</a:t>
            </a: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 like loan term, income amount of the applicant, cibil score amongst others. </a:t>
            </a:r>
            <a:endParaRPr lang="en-US" sz="1800" b="1" i="0" dirty="0">
              <a:solidFill>
                <a:schemeClr val="accent6">
                  <a:lumMod val="50000"/>
                </a:schemeClr>
              </a:solidFill>
              <a:effectLst/>
              <a:latin typeface="Calibri" panose="020F0502020204030204" pitchFamily="34" charset="0"/>
              <a:cs typeface="Calibri" panose="020F0502020204030204" pitchFamily="34" charset="0"/>
            </a:endParaRPr>
          </a:p>
          <a:p>
            <a:pPr marL="368300" indent="-228600" algn="just">
              <a:buAutoNum type="arabicPeriod"/>
            </a:pPr>
            <a:r>
              <a:rPr lang="en-US" sz="1800" b="1" i="0" dirty="0">
                <a:solidFill>
                  <a:schemeClr val="accent6">
                    <a:lumMod val="50000"/>
                  </a:schemeClr>
                </a:solidFill>
                <a:effectLst/>
                <a:latin typeface="Calibri" panose="020F0502020204030204" pitchFamily="34" charset="0"/>
                <a:cs typeface="Calibri" panose="020F0502020204030204" pitchFamily="34" charset="0"/>
              </a:rPr>
              <a:t>To identify the factors that influence </a:t>
            </a:r>
            <a:r>
              <a:rPr lang="en-US" sz="1800" b="1" dirty="0" smtClean="0">
                <a:solidFill>
                  <a:schemeClr val="accent6">
                    <a:lumMod val="50000"/>
                  </a:schemeClr>
                </a:solidFill>
                <a:latin typeface="Calibri" panose="020F0502020204030204" pitchFamily="34" charset="0"/>
                <a:cs typeface="Calibri" panose="020F0502020204030204" pitchFamily="34" charset="0"/>
              </a:rPr>
              <a:t>loan approvals</a:t>
            </a: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 </a:t>
            </a:r>
            <a:r>
              <a:rPr lang="en-US" sz="1800" b="1" i="0" dirty="0">
                <a:solidFill>
                  <a:schemeClr val="accent6">
                    <a:lumMod val="50000"/>
                  </a:schemeClr>
                </a:solidFill>
                <a:effectLst/>
                <a:latin typeface="Calibri" panose="020F0502020204030204" pitchFamily="34" charset="0"/>
                <a:cs typeface="Calibri" panose="020F0502020204030204" pitchFamily="34" charset="0"/>
              </a:rPr>
              <a:t>and to develop a predictive model based on the features of the </a:t>
            </a:r>
            <a:r>
              <a:rPr lang="en-US" sz="1800" b="1" dirty="0" smtClean="0">
                <a:solidFill>
                  <a:schemeClr val="accent6">
                    <a:lumMod val="50000"/>
                  </a:schemeClr>
                </a:solidFill>
                <a:latin typeface="Calibri" panose="020F0502020204030204" pitchFamily="34" charset="0"/>
                <a:cs typeface="Calibri" panose="020F0502020204030204" pitchFamily="34" charset="0"/>
              </a:rPr>
              <a:t>loan</a:t>
            </a: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 </a:t>
            </a:r>
            <a:endParaRPr lang="en-US" sz="1800" b="1" i="0" dirty="0">
              <a:solidFill>
                <a:schemeClr val="accent6">
                  <a:lumMod val="50000"/>
                </a:schemeClr>
              </a:solidFill>
              <a:effectLst/>
              <a:latin typeface="Calibri" panose="020F0502020204030204" pitchFamily="34" charset="0"/>
              <a:cs typeface="Calibri" panose="020F0502020204030204" pitchFamily="34" charset="0"/>
            </a:endParaRPr>
          </a:p>
          <a:p>
            <a:pPr marL="368300" indent="-228600" algn="just">
              <a:buAutoNum type="arabicPeriod"/>
            </a:pPr>
            <a:r>
              <a:rPr lang="en-US" sz="1800" b="1" i="0" dirty="0">
                <a:solidFill>
                  <a:schemeClr val="accent6">
                    <a:lumMod val="50000"/>
                  </a:schemeClr>
                </a:solidFill>
                <a:effectLst/>
                <a:latin typeface="Calibri" panose="020F0502020204030204" pitchFamily="34" charset="0"/>
                <a:cs typeface="Calibri" panose="020F0502020204030204" pitchFamily="34" charset="0"/>
              </a:rPr>
              <a:t>To evaluate the impact of </a:t>
            </a:r>
            <a:r>
              <a:rPr lang="en-US" sz="1800" b="1" dirty="0" smtClean="0">
                <a:solidFill>
                  <a:schemeClr val="accent6">
                    <a:lumMod val="50000"/>
                  </a:schemeClr>
                </a:solidFill>
                <a:latin typeface="Calibri" panose="020F0502020204030204" pitchFamily="34" charset="0"/>
                <a:cs typeface="Calibri" panose="020F0502020204030204" pitchFamily="34" charset="0"/>
              </a:rPr>
              <a:t>loan amount</a:t>
            </a: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 </a:t>
            </a:r>
            <a:r>
              <a:rPr lang="en-US" sz="1800" b="1" i="0" dirty="0">
                <a:solidFill>
                  <a:schemeClr val="accent6">
                    <a:lumMod val="50000"/>
                  </a:schemeClr>
                </a:solidFill>
                <a:effectLst/>
                <a:latin typeface="Calibri" panose="020F0502020204030204" pitchFamily="34" charset="0"/>
                <a:cs typeface="Calibri" panose="020F0502020204030204" pitchFamily="34" charset="0"/>
              </a:rPr>
              <a:t>on the </a:t>
            </a:r>
            <a:r>
              <a:rPr lang="en-US" sz="1800" b="1" dirty="0" smtClean="0">
                <a:solidFill>
                  <a:schemeClr val="accent6">
                    <a:lumMod val="50000"/>
                  </a:schemeClr>
                </a:solidFill>
                <a:latin typeface="Calibri" panose="020F0502020204030204" pitchFamily="34" charset="0"/>
                <a:cs typeface="Calibri" panose="020F0502020204030204" pitchFamily="34" charset="0"/>
              </a:rPr>
              <a:t>loan status</a:t>
            </a: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 </a:t>
            </a:r>
            <a:r>
              <a:rPr lang="en-US" sz="1800" b="1" i="0" dirty="0">
                <a:solidFill>
                  <a:schemeClr val="accent6">
                    <a:lumMod val="50000"/>
                  </a:schemeClr>
                </a:solidFill>
                <a:effectLst/>
                <a:latin typeface="Calibri" panose="020F0502020204030204" pitchFamily="34" charset="0"/>
                <a:cs typeface="Calibri" panose="020F0502020204030204" pitchFamily="34" charset="0"/>
              </a:rPr>
              <a:t>and to determine the optimal</a:t>
            </a:r>
          </a:p>
          <a:p>
            <a:pPr marL="368300" indent="-228600" algn="just">
              <a:buAutoNum type="arabicPeriod"/>
            </a:pPr>
            <a:r>
              <a:rPr lang="en-US" sz="1800" b="1" i="0" dirty="0" smtClean="0">
                <a:solidFill>
                  <a:schemeClr val="accent6">
                    <a:lumMod val="50000"/>
                  </a:schemeClr>
                </a:solidFill>
                <a:effectLst/>
                <a:latin typeface="Calibri" panose="020F0502020204030204" pitchFamily="34" charset="0"/>
                <a:cs typeface="Calibri" panose="020F0502020204030204" pitchFamily="34" charset="0"/>
              </a:rPr>
              <a:t>To discover insights of how loans are approved</a:t>
            </a:r>
            <a:endParaRPr lang="en-US" sz="1800" b="1" i="0" dirty="0">
              <a:solidFill>
                <a:schemeClr val="accent6">
                  <a:lumMod val="50000"/>
                </a:schemeClr>
              </a:solidFill>
              <a:effectLst/>
              <a:latin typeface="Calibri" panose="020F0502020204030204" pitchFamily="34" charset="0"/>
              <a:cs typeface="Calibri" panose="020F0502020204030204" pitchFamily="34" charset="0"/>
            </a:endParaRPr>
          </a:p>
          <a:p>
            <a:pPr marL="368300" indent="-228600" algn="just">
              <a:buAutoNum type="arabicPeriod"/>
            </a:pPr>
            <a:r>
              <a:rPr lang="en-US" sz="1800" b="1" i="0" dirty="0">
                <a:solidFill>
                  <a:schemeClr val="accent6">
                    <a:lumMod val="50000"/>
                  </a:schemeClr>
                </a:solidFill>
                <a:effectLst/>
                <a:latin typeface="Calibri" panose="020F0502020204030204" pitchFamily="34" charset="0"/>
                <a:cs typeface="Calibri" panose="020F0502020204030204" pitchFamily="34" charset="0"/>
              </a:rPr>
              <a:t>To </a:t>
            </a:r>
            <a:r>
              <a:rPr lang="en-US" sz="1800" b="1" dirty="0" smtClean="0">
                <a:solidFill>
                  <a:schemeClr val="accent6">
                    <a:lumMod val="50000"/>
                  </a:schemeClr>
                </a:solidFill>
                <a:latin typeface="Calibri" panose="020F0502020204030204" pitchFamily="34" charset="0"/>
                <a:cs typeface="Calibri" panose="020F0502020204030204" pitchFamily="34" charset="0"/>
              </a:rPr>
              <a:t>increase the chances of credit worthy applicants getting their loans approved</a:t>
            </a:r>
            <a:endParaRPr lang="en-KE" sz="1800" b="1" dirty="0">
              <a:solidFill>
                <a:schemeClr val="accent6">
                  <a:lumMod val="50000"/>
                </a:schemeClr>
              </a:solidFill>
              <a:latin typeface="Calibri" panose="020F0502020204030204" pitchFamily="34" charset="0"/>
              <a:cs typeface="Calibri" panose="020F0502020204030204" pitchFamily="34" charset="0"/>
            </a:endParaRPr>
          </a:p>
        </p:txBody>
      </p:sp>
      <p:sp>
        <p:nvSpPr>
          <p:cNvPr id="6" name="Title 5">
            <a:extLst>
              <a:ext uri="{FF2B5EF4-FFF2-40B4-BE49-F238E27FC236}">
                <a16:creationId xmlns:a16="http://schemas.microsoft.com/office/drawing/2014/main" id="{224AEEEB-38E0-2C41-9C1C-3AB223CF4772}"/>
              </a:ext>
            </a:extLst>
          </p:cNvPr>
          <p:cNvSpPr>
            <a:spLocks noGrp="1"/>
          </p:cNvSpPr>
          <p:nvPr>
            <p:ph type="ctrTitle"/>
          </p:nvPr>
        </p:nvSpPr>
        <p:spPr>
          <a:xfrm>
            <a:off x="1995055" y="207819"/>
            <a:ext cx="4260272" cy="608440"/>
          </a:xfrm>
        </p:spPr>
        <p:txBody>
          <a:bodyPr/>
          <a:lstStyle/>
          <a:p>
            <a:r>
              <a:rPr lang="en-US" sz="1800" dirty="0">
                <a:solidFill>
                  <a:schemeClr val="bg1"/>
                </a:solidFill>
              </a:rPr>
              <a:t>2.1</a:t>
            </a:r>
            <a:r>
              <a:rPr lang="en-US" sz="1800" dirty="0">
                <a:solidFill>
                  <a:schemeClr val="accent6">
                    <a:lumMod val="75000"/>
                  </a:schemeClr>
                </a:solidFill>
              </a:rPr>
              <a:t> </a:t>
            </a:r>
            <a:r>
              <a:rPr lang="en-US" sz="1800" dirty="0">
                <a:solidFill>
                  <a:schemeClr val="bg1"/>
                </a:solidFill>
              </a:rPr>
              <a:t>OBJECTIVES</a:t>
            </a:r>
            <a:endParaRPr lang="en-KE" sz="1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31"/>
          <p:cNvSpPr txBox="1">
            <a:spLocks noGrp="1"/>
          </p:cNvSpPr>
          <p:nvPr>
            <p:ph type="ctrTitle"/>
          </p:nvPr>
        </p:nvSpPr>
        <p:spPr>
          <a:xfrm>
            <a:off x="1084493" y="304445"/>
            <a:ext cx="5181226" cy="106715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solidFill>
                  <a:schemeClr val="lt2"/>
                </a:solidFill>
              </a:rPr>
              <a:t>03. </a:t>
            </a:r>
            <a:r>
              <a:rPr lang="en" sz="3200" dirty="0" smtClean="0">
                <a:solidFill>
                  <a:schemeClr val="lt2"/>
                </a:solidFill>
              </a:rPr>
              <a:t>BUSINESS     </a:t>
            </a:r>
            <a:r>
              <a:rPr lang="en" sz="3200" dirty="0">
                <a:solidFill>
                  <a:schemeClr val="lt2"/>
                </a:solidFill>
              </a:rPr>
              <a:t>UNDERSTANDING</a:t>
            </a:r>
            <a:endParaRPr sz="3200" dirty="0">
              <a:solidFill>
                <a:schemeClr val="dk1"/>
              </a:solidFill>
            </a:endParaRPr>
          </a:p>
        </p:txBody>
      </p:sp>
      <p:grpSp>
        <p:nvGrpSpPr>
          <p:cNvPr id="517" name="Google Shape;517;p31"/>
          <p:cNvGrpSpPr/>
          <p:nvPr/>
        </p:nvGrpSpPr>
        <p:grpSpPr>
          <a:xfrm>
            <a:off x="732257" y="533098"/>
            <a:ext cx="4677943" cy="4438952"/>
            <a:chOff x="732257" y="533098"/>
            <a:chExt cx="4677943" cy="4438952"/>
          </a:xfrm>
        </p:grpSpPr>
        <p:grpSp>
          <p:nvGrpSpPr>
            <p:cNvPr id="518" name="Google Shape;518;p31"/>
            <p:cNvGrpSpPr/>
            <p:nvPr/>
          </p:nvGrpSpPr>
          <p:grpSpPr>
            <a:xfrm>
              <a:off x="732257" y="533098"/>
              <a:ext cx="667163" cy="4409388"/>
              <a:chOff x="7375136" y="3224219"/>
              <a:chExt cx="260937" cy="1724708"/>
            </a:xfrm>
          </p:grpSpPr>
          <p:sp>
            <p:nvSpPr>
              <p:cNvPr id="519" name="Google Shape;519;p31"/>
              <p:cNvSpPr/>
              <p:nvPr/>
            </p:nvSpPr>
            <p:spPr>
              <a:xfrm>
                <a:off x="7375136" y="3232878"/>
                <a:ext cx="30888" cy="1716049"/>
              </a:xfrm>
              <a:custGeom>
                <a:avLst/>
                <a:gdLst/>
                <a:ahLst/>
                <a:cxnLst/>
                <a:rect l="l" t="t" r="r" b="b"/>
                <a:pathLst>
                  <a:path w="478" h="26556" extrusionOk="0">
                    <a:moveTo>
                      <a:pt x="0" y="0"/>
                    </a:moveTo>
                    <a:lnTo>
                      <a:pt x="0" y="26555"/>
                    </a:lnTo>
                    <a:lnTo>
                      <a:pt x="478" y="26555"/>
                    </a:lnTo>
                    <a:lnTo>
                      <a:pt x="47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7464894" y="3230810"/>
                <a:ext cx="171178" cy="75088"/>
              </a:xfrm>
              <a:custGeom>
                <a:avLst/>
                <a:gdLst/>
                <a:ahLst/>
                <a:cxnLst/>
                <a:rect l="l" t="t" r="r" b="b"/>
                <a:pathLst>
                  <a:path w="2649" h="1162" extrusionOk="0">
                    <a:moveTo>
                      <a:pt x="0" y="1"/>
                    </a:moveTo>
                    <a:cubicBezTo>
                      <a:pt x="0" y="1"/>
                      <a:pt x="126" y="1161"/>
                      <a:pt x="1386" y="1161"/>
                    </a:cubicBezTo>
                    <a:cubicBezTo>
                      <a:pt x="2648" y="1161"/>
                      <a:pt x="2440" y="1"/>
                      <a:pt x="2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7375136" y="3224219"/>
                <a:ext cx="248335" cy="13506"/>
              </a:xfrm>
              <a:custGeom>
                <a:avLst/>
                <a:gdLst/>
                <a:ahLst/>
                <a:cxnLst/>
                <a:rect l="l" t="t" r="r" b="b"/>
                <a:pathLst>
                  <a:path w="3843" h="209" extrusionOk="0">
                    <a:moveTo>
                      <a:pt x="0" y="1"/>
                    </a:moveTo>
                    <a:lnTo>
                      <a:pt x="0" y="209"/>
                    </a:lnTo>
                    <a:lnTo>
                      <a:pt x="3843" y="209"/>
                    </a:lnTo>
                    <a:lnTo>
                      <a:pt x="3843"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1"/>
            <p:cNvSpPr/>
            <p:nvPr/>
          </p:nvSpPr>
          <p:spPr>
            <a:xfrm>
              <a:off x="800100" y="564350"/>
              <a:ext cx="4610100" cy="4407700"/>
            </a:xfrm>
            <a:custGeom>
              <a:avLst/>
              <a:gdLst/>
              <a:ahLst/>
              <a:cxnLst/>
              <a:rect l="l" t="t" r="r" b="b"/>
              <a:pathLst>
                <a:path w="184404" h="176308" extrusionOk="0">
                  <a:moveTo>
                    <a:pt x="6477" y="0"/>
                  </a:moveTo>
                  <a:lnTo>
                    <a:pt x="0" y="7525"/>
                  </a:lnTo>
                  <a:lnTo>
                    <a:pt x="381" y="175165"/>
                  </a:lnTo>
                  <a:lnTo>
                    <a:pt x="184404" y="176308"/>
                  </a:lnTo>
                  <a:lnTo>
                    <a:pt x="22611" y="51"/>
                  </a:lnTo>
                  <a:close/>
                </a:path>
              </a:pathLst>
            </a:custGeom>
            <a:solidFill>
              <a:srgbClr val="F3F3F3">
                <a:alpha val="16069"/>
              </a:srgbClr>
            </a:solidFill>
            <a:ln>
              <a:noFill/>
            </a:ln>
          </p:spPr>
          <p:txBody>
            <a:bodyPr/>
            <a:lstStyle/>
            <a:p>
              <a:endParaRPr lang="en-KE"/>
            </a:p>
          </p:txBody>
        </p:sp>
      </p:grpSp>
      <p:grpSp>
        <p:nvGrpSpPr>
          <p:cNvPr id="523" name="Google Shape;523;p31"/>
          <p:cNvGrpSpPr/>
          <p:nvPr/>
        </p:nvGrpSpPr>
        <p:grpSpPr>
          <a:xfrm>
            <a:off x="811232" y="3719945"/>
            <a:ext cx="1183824" cy="1283356"/>
            <a:chOff x="1890900" y="1524875"/>
            <a:chExt cx="2442542" cy="3426404"/>
          </a:xfrm>
        </p:grpSpPr>
        <p:sp>
          <p:nvSpPr>
            <p:cNvPr id="524" name="Google Shape;524;p31"/>
            <p:cNvSpPr/>
            <p:nvPr/>
          </p:nvSpPr>
          <p:spPr>
            <a:xfrm>
              <a:off x="1890900" y="2626504"/>
              <a:ext cx="1022342" cy="808036"/>
            </a:xfrm>
            <a:custGeom>
              <a:avLst/>
              <a:gdLst/>
              <a:ahLst/>
              <a:cxnLst/>
              <a:rect l="l" t="t" r="r" b="b"/>
              <a:pathLst>
                <a:path w="17188" h="13585" extrusionOk="0">
                  <a:moveTo>
                    <a:pt x="14868" y="1"/>
                  </a:moveTo>
                  <a:lnTo>
                    <a:pt x="0" y="10479"/>
                  </a:lnTo>
                  <a:cubicBezTo>
                    <a:pt x="0" y="10479"/>
                    <a:pt x="35" y="11022"/>
                    <a:pt x="904" y="12260"/>
                  </a:cubicBezTo>
                  <a:cubicBezTo>
                    <a:pt x="1836" y="13585"/>
                    <a:pt x="2369" y="13585"/>
                    <a:pt x="2369" y="13585"/>
                  </a:cubicBezTo>
                  <a:lnTo>
                    <a:pt x="17188" y="3099"/>
                  </a:lnTo>
                  <a:lnTo>
                    <a:pt x="1486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2605727" y="1531239"/>
              <a:ext cx="1481944" cy="1126373"/>
            </a:xfrm>
            <a:custGeom>
              <a:avLst/>
              <a:gdLst/>
              <a:ahLst/>
              <a:cxnLst/>
              <a:rect l="l" t="t" r="r" b="b"/>
              <a:pathLst>
                <a:path w="24915" h="18937" extrusionOk="0">
                  <a:moveTo>
                    <a:pt x="18515" y="1"/>
                  </a:moveTo>
                  <a:cubicBezTo>
                    <a:pt x="15546" y="1"/>
                    <a:pt x="11977" y="1197"/>
                    <a:pt x="8696" y="3526"/>
                  </a:cubicBezTo>
                  <a:cubicBezTo>
                    <a:pt x="2751" y="7743"/>
                    <a:pt x="1" y="14081"/>
                    <a:pt x="2553" y="17677"/>
                  </a:cubicBezTo>
                  <a:cubicBezTo>
                    <a:pt x="2908" y="18179"/>
                    <a:pt x="3348" y="18595"/>
                    <a:pt x="3856" y="18936"/>
                  </a:cubicBezTo>
                  <a:cubicBezTo>
                    <a:pt x="3116" y="15289"/>
                    <a:pt x="5853" y="10272"/>
                    <a:pt x="10831" y="6740"/>
                  </a:cubicBezTo>
                  <a:cubicBezTo>
                    <a:pt x="14111" y="4412"/>
                    <a:pt x="17676" y="3217"/>
                    <a:pt x="20643" y="3217"/>
                  </a:cubicBezTo>
                  <a:cubicBezTo>
                    <a:pt x="22307" y="3217"/>
                    <a:pt x="23783" y="3593"/>
                    <a:pt x="24914" y="4355"/>
                  </a:cubicBezTo>
                  <a:cubicBezTo>
                    <a:pt x="24768" y="3645"/>
                    <a:pt x="24498" y="2987"/>
                    <a:pt x="24082" y="2400"/>
                  </a:cubicBezTo>
                  <a:cubicBezTo>
                    <a:pt x="22938" y="789"/>
                    <a:pt x="20924" y="1"/>
                    <a:pt x="1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824910" y="1722467"/>
              <a:ext cx="1417825" cy="1081882"/>
            </a:xfrm>
            <a:custGeom>
              <a:avLst/>
              <a:gdLst/>
              <a:ahLst/>
              <a:cxnLst/>
              <a:rect l="l" t="t" r="r" b="b"/>
              <a:pathLst>
                <a:path w="23837" h="18189" extrusionOk="0">
                  <a:moveTo>
                    <a:pt x="16957" y="0"/>
                  </a:moveTo>
                  <a:cubicBezTo>
                    <a:pt x="13991" y="0"/>
                    <a:pt x="10426" y="1198"/>
                    <a:pt x="7146" y="3525"/>
                  </a:cubicBezTo>
                  <a:cubicBezTo>
                    <a:pt x="3727" y="5952"/>
                    <a:pt x="1366" y="9078"/>
                    <a:pt x="461" y="11981"/>
                  </a:cubicBezTo>
                  <a:cubicBezTo>
                    <a:pt x="417" y="12483"/>
                    <a:pt x="428" y="12992"/>
                    <a:pt x="506" y="13493"/>
                  </a:cubicBezTo>
                  <a:cubicBezTo>
                    <a:pt x="598" y="14110"/>
                    <a:pt x="830" y="14701"/>
                    <a:pt x="1154" y="15244"/>
                  </a:cubicBezTo>
                  <a:cubicBezTo>
                    <a:pt x="755" y="14752"/>
                    <a:pt x="475" y="14159"/>
                    <a:pt x="315" y="13534"/>
                  </a:cubicBezTo>
                  <a:cubicBezTo>
                    <a:pt x="267" y="13346"/>
                    <a:pt x="233" y="13159"/>
                    <a:pt x="209" y="12964"/>
                  </a:cubicBezTo>
                  <a:cubicBezTo>
                    <a:pt x="25" y="13892"/>
                    <a:pt x="1" y="14783"/>
                    <a:pt x="148" y="15605"/>
                  </a:cubicBezTo>
                  <a:cubicBezTo>
                    <a:pt x="199" y="15687"/>
                    <a:pt x="253" y="15765"/>
                    <a:pt x="308" y="15844"/>
                  </a:cubicBezTo>
                  <a:cubicBezTo>
                    <a:pt x="1424" y="17421"/>
                    <a:pt x="3393" y="18189"/>
                    <a:pt x="5748" y="18189"/>
                  </a:cubicBezTo>
                  <a:cubicBezTo>
                    <a:pt x="8648" y="18189"/>
                    <a:pt x="12136" y="17022"/>
                    <a:pt x="15339" y="14745"/>
                  </a:cubicBezTo>
                  <a:cubicBezTo>
                    <a:pt x="21148" y="10623"/>
                    <a:pt x="23836" y="4433"/>
                    <a:pt x="21342" y="918"/>
                  </a:cubicBezTo>
                  <a:cubicBezTo>
                    <a:pt x="21260" y="806"/>
                    <a:pt x="21178" y="696"/>
                    <a:pt x="21086" y="591"/>
                  </a:cubicBezTo>
                  <a:lnTo>
                    <a:pt x="21086" y="591"/>
                  </a:lnTo>
                  <a:cubicBezTo>
                    <a:pt x="21144" y="772"/>
                    <a:pt x="21188" y="953"/>
                    <a:pt x="21229" y="1140"/>
                  </a:cubicBezTo>
                  <a:cubicBezTo>
                    <a:pt x="20096" y="376"/>
                    <a:pt x="18622" y="0"/>
                    <a:pt x="16957" y="0"/>
                  </a:cubicBezTo>
                  <a:close/>
                </a:path>
              </a:pathLst>
            </a:custGeom>
            <a:solidFill>
              <a:srgbClr val="F3F3F3">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702144" y="1637649"/>
              <a:ext cx="1385527" cy="1013004"/>
            </a:xfrm>
            <a:custGeom>
              <a:avLst/>
              <a:gdLst/>
              <a:ahLst/>
              <a:cxnLst/>
              <a:rect l="l" t="t" r="r" b="b"/>
              <a:pathLst>
                <a:path w="23294" h="17031" extrusionOk="0">
                  <a:moveTo>
                    <a:pt x="17967" y="0"/>
                  </a:moveTo>
                  <a:cubicBezTo>
                    <a:pt x="15066" y="0"/>
                    <a:pt x="11579" y="1171"/>
                    <a:pt x="8374" y="3443"/>
                  </a:cubicBezTo>
                  <a:cubicBezTo>
                    <a:pt x="2693" y="7474"/>
                    <a:pt x="0" y="13482"/>
                    <a:pt x="2212" y="17031"/>
                  </a:cubicBezTo>
                  <a:cubicBezTo>
                    <a:pt x="2065" y="16209"/>
                    <a:pt x="2089" y="15318"/>
                    <a:pt x="2273" y="14390"/>
                  </a:cubicBezTo>
                  <a:cubicBezTo>
                    <a:pt x="2212" y="13943"/>
                    <a:pt x="2208" y="13486"/>
                    <a:pt x="2249" y="13035"/>
                  </a:cubicBezTo>
                  <a:cubicBezTo>
                    <a:pt x="2372" y="11742"/>
                    <a:pt x="2836" y="10510"/>
                    <a:pt x="3451" y="9388"/>
                  </a:cubicBezTo>
                  <a:cubicBezTo>
                    <a:pt x="4078" y="8265"/>
                    <a:pt x="4863" y="7241"/>
                    <a:pt x="5764" y="6334"/>
                  </a:cubicBezTo>
                  <a:cubicBezTo>
                    <a:pt x="6211" y="5880"/>
                    <a:pt x="6682" y="5450"/>
                    <a:pt x="7180" y="5054"/>
                  </a:cubicBezTo>
                  <a:cubicBezTo>
                    <a:pt x="7681" y="4661"/>
                    <a:pt x="8193" y="4286"/>
                    <a:pt x="8736" y="3955"/>
                  </a:cubicBezTo>
                  <a:lnTo>
                    <a:pt x="8736" y="3955"/>
                  </a:lnTo>
                  <a:cubicBezTo>
                    <a:pt x="7754" y="4754"/>
                    <a:pt x="6829" y="5614"/>
                    <a:pt x="5993" y="6548"/>
                  </a:cubicBezTo>
                  <a:cubicBezTo>
                    <a:pt x="5157" y="7483"/>
                    <a:pt x="4406" y="8490"/>
                    <a:pt x="3805" y="9582"/>
                  </a:cubicBezTo>
                  <a:cubicBezTo>
                    <a:pt x="3201" y="10671"/>
                    <a:pt x="2744" y="11844"/>
                    <a:pt x="2563" y="13070"/>
                  </a:cubicBezTo>
                  <a:cubicBezTo>
                    <a:pt x="2546" y="13182"/>
                    <a:pt x="2536" y="13295"/>
                    <a:pt x="2525" y="13407"/>
                  </a:cubicBezTo>
                  <a:cubicBezTo>
                    <a:pt x="3430" y="10504"/>
                    <a:pt x="5791" y="7378"/>
                    <a:pt x="9210" y="4951"/>
                  </a:cubicBezTo>
                  <a:cubicBezTo>
                    <a:pt x="12490" y="2624"/>
                    <a:pt x="16055" y="1426"/>
                    <a:pt x="19021" y="1426"/>
                  </a:cubicBezTo>
                  <a:cubicBezTo>
                    <a:pt x="20686" y="1426"/>
                    <a:pt x="22160" y="1802"/>
                    <a:pt x="23293" y="2566"/>
                  </a:cubicBezTo>
                  <a:cubicBezTo>
                    <a:pt x="23252" y="2379"/>
                    <a:pt x="23208" y="2198"/>
                    <a:pt x="23150" y="2017"/>
                  </a:cubicBezTo>
                  <a:cubicBezTo>
                    <a:pt x="22004" y="662"/>
                    <a:pt x="20150" y="0"/>
                    <a:pt x="17967" y="0"/>
                  </a:cubicBezTo>
                  <a:close/>
                </a:path>
              </a:pathLst>
            </a:custGeom>
            <a:solidFill>
              <a:srgbClr val="373A5A">
                <a:alpha val="13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837341" y="2435038"/>
              <a:ext cx="56268" cy="194143"/>
            </a:xfrm>
            <a:custGeom>
              <a:avLst/>
              <a:gdLst/>
              <a:ahLst/>
              <a:cxnLst/>
              <a:rect l="l" t="t" r="r" b="b"/>
              <a:pathLst>
                <a:path w="946" h="3264" extrusionOk="0">
                  <a:moveTo>
                    <a:pt x="252" y="1"/>
                  </a:moveTo>
                  <a:lnTo>
                    <a:pt x="252" y="1"/>
                  </a:lnTo>
                  <a:cubicBezTo>
                    <a:pt x="147" y="333"/>
                    <a:pt x="65" y="660"/>
                    <a:pt x="0" y="984"/>
                  </a:cubicBezTo>
                  <a:cubicBezTo>
                    <a:pt x="24" y="1179"/>
                    <a:pt x="58" y="1366"/>
                    <a:pt x="106" y="1554"/>
                  </a:cubicBezTo>
                  <a:cubicBezTo>
                    <a:pt x="266" y="2179"/>
                    <a:pt x="546" y="2772"/>
                    <a:pt x="945" y="3264"/>
                  </a:cubicBezTo>
                  <a:cubicBezTo>
                    <a:pt x="621" y="2721"/>
                    <a:pt x="389" y="2130"/>
                    <a:pt x="297" y="1513"/>
                  </a:cubicBezTo>
                  <a:cubicBezTo>
                    <a:pt x="219" y="1012"/>
                    <a:pt x="208" y="503"/>
                    <a:pt x="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833475" y="1872892"/>
              <a:ext cx="388345" cy="620674"/>
            </a:xfrm>
            <a:custGeom>
              <a:avLst/>
              <a:gdLst/>
              <a:ahLst/>
              <a:cxnLst/>
              <a:rect l="l" t="t" r="r" b="b"/>
              <a:pathLst>
                <a:path w="6529" h="10435" extrusionOk="0">
                  <a:moveTo>
                    <a:pt x="6528" y="0"/>
                  </a:moveTo>
                  <a:lnTo>
                    <a:pt x="6528" y="0"/>
                  </a:lnTo>
                  <a:cubicBezTo>
                    <a:pt x="5985" y="331"/>
                    <a:pt x="5473" y="706"/>
                    <a:pt x="4972" y="1099"/>
                  </a:cubicBezTo>
                  <a:cubicBezTo>
                    <a:pt x="4474" y="1495"/>
                    <a:pt x="4003" y="1925"/>
                    <a:pt x="3556" y="2379"/>
                  </a:cubicBezTo>
                  <a:cubicBezTo>
                    <a:pt x="2655" y="3286"/>
                    <a:pt x="1870" y="4310"/>
                    <a:pt x="1243" y="5433"/>
                  </a:cubicBezTo>
                  <a:cubicBezTo>
                    <a:pt x="628" y="6555"/>
                    <a:pt x="164" y="7787"/>
                    <a:pt x="41" y="9080"/>
                  </a:cubicBezTo>
                  <a:cubicBezTo>
                    <a:pt x="0" y="9531"/>
                    <a:pt x="4" y="9988"/>
                    <a:pt x="65" y="10435"/>
                  </a:cubicBezTo>
                  <a:cubicBezTo>
                    <a:pt x="130" y="10111"/>
                    <a:pt x="212" y="9784"/>
                    <a:pt x="317" y="9452"/>
                  </a:cubicBezTo>
                  <a:cubicBezTo>
                    <a:pt x="328" y="9340"/>
                    <a:pt x="338" y="9227"/>
                    <a:pt x="355" y="9115"/>
                  </a:cubicBezTo>
                  <a:cubicBezTo>
                    <a:pt x="536" y="7889"/>
                    <a:pt x="993" y="6716"/>
                    <a:pt x="1597" y="5627"/>
                  </a:cubicBezTo>
                  <a:cubicBezTo>
                    <a:pt x="2198" y="4535"/>
                    <a:pt x="2949" y="3528"/>
                    <a:pt x="3785" y="2593"/>
                  </a:cubicBezTo>
                  <a:cubicBezTo>
                    <a:pt x="4621" y="1659"/>
                    <a:pt x="5546" y="799"/>
                    <a:pt x="6528" y="0"/>
                  </a:cubicBezTo>
                  <a:close/>
                </a:path>
              </a:pathLst>
            </a:custGeom>
            <a:solidFill>
              <a:srgbClr val="F3F3F3">
                <a:alpha val="160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2750679" y="1669054"/>
              <a:ext cx="1582763" cy="1252946"/>
            </a:xfrm>
            <a:custGeom>
              <a:avLst/>
              <a:gdLst/>
              <a:ahLst/>
              <a:cxnLst/>
              <a:rect l="l" t="t" r="r" b="b"/>
              <a:pathLst>
                <a:path w="26610" h="21065" extrusionOk="0">
                  <a:moveTo>
                    <a:pt x="21761" y="1"/>
                  </a:moveTo>
                  <a:lnTo>
                    <a:pt x="21389" y="264"/>
                  </a:lnTo>
                  <a:cubicBezTo>
                    <a:pt x="23883" y="3775"/>
                    <a:pt x="21197" y="9962"/>
                    <a:pt x="15393" y="14080"/>
                  </a:cubicBezTo>
                  <a:cubicBezTo>
                    <a:pt x="12189" y="16355"/>
                    <a:pt x="8705" y="17524"/>
                    <a:pt x="5807" y="17524"/>
                  </a:cubicBezTo>
                  <a:cubicBezTo>
                    <a:pt x="3453" y="17524"/>
                    <a:pt x="1486" y="16754"/>
                    <a:pt x="369" y="15179"/>
                  </a:cubicBezTo>
                  <a:lnTo>
                    <a:pt x="0" y="15442"/>
                  </a:lnTo>
                  <a:lnTo>
                    <a:pt x="2228" y="18578"/>
                  </a:lnTo>
                  <a:cubicBezTo>
                    <a:pt x="2242" y="18599"/>
                    <a:pt x="2255" y="18619"/>
                    <a:pt x="2269" y="18640"/>
                  </a:cubicBezTo>
                  <a:cubicBezTo>
                    <a:pt x="2283" y="18660"/>
                    <a:pt x="2300" y="18681"/>
                    <a:pt x="2317" y="18701"/>
                  </a:cubicBezTo>
                  <a:lnTo>
                    <a:pt x="2361" y="18766"/>
                  </a:lnTo>
                  <a:lnTo>
                    <a:pt x="2364" y="18762"/>
                  </a:lnTo>
                  <a:cubicBezTo>
                    <a:pt x="3536" y="20308"/>
                    <a:pt x="5529" y="21064"/>
                    <a:pt x="7902" y="21064"/>
                  </a:cubicBezTo>
                  <a:cubicBezTo>
                    <a:pt x="10900" y="21064"/>
                    <a:pt x="14504" y="19856"/>
                    <a:pt x="17819" y="17503"/>
                  </a:cubicBezTo>
                  <a:cubicBezTo>
                    <a:pt x="23829" y="13238"/>
                    <a:pt x="26610" y="6836"/>
                    <a:pt x="24026" y="3199"/>
                  </a:cubicBezTo>
                  <a:lnTo>
                    <a:pt x="217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2597222" y="1524875"/>
              <a:ext cx="1601261" cy="1207028"/>
            </a:xfrm>
            <a:custGeom>
              <a:avLst/>
              <a:gdLst/>
              <a:ahLst/>
              <a:cxnLst/>
              <a:rect l="l" t="t" r="r" b="b"/>
              <a:pathLst>
                <a:path w="26921" h="20293" extrusionOk="0">
                  <a:moveTo>
                    <a:pt x="18389" y="629"/>
                  </a:moveTo>
                  <a:cubicBezTo>
                    <a:pt x="20673" y="629"/>
                    <a:pt x="22581" y="1376"/>
                    <a:pt x="23665" y="2903"/>
                  </a:cubicBezTo>
                  <a:cubicBezTo>
                    <a:pt x="26088" y="6315"/>
                    <a:pt x="23478" y="12321"/>
                    <a:pt x="17843" y="16323"/>
                  </a:cubicBezTo>
                  <a:cubicBezTo>
                    <a:pt x="14732" y="18531"/>
                    <a:pt x="11349" y="19665"/>
                    <a:pt x="8534" y="19665"/>
                  </a:cubicBezTo>
                  <a:cubicBezTo>
                    <a:pt x="6249" y="19665"/>
                    <a:pt x="4338" y="18917"/>
                    <a:pt x="3252" y="17388"/>
                  </a:cubicBezTo>
                  <a:cubicBezTo>
                    <a:pt x="833" y="13980"/>
                    <a:pt x="3440" y="7970"/>
                    <a:pt x="9077" y="3971"/>
                  </a:cubicBezTo>
                  <a:cubicBezTo>
                    <a:pt x="12189" y="1763"/>
                    <a:pt x="15574" y="629"/>
                    <a:pt x="18389" y="629"/>
                  </a:cubicBezTo>
                  <a:close/>
                  <a:moveTo>
                    <a:pt x="18714" y="0"/>
                  </a:moveTo>
                  <a:cubicBezTo>
                    <a:pt x="15713" y="0"/>
                    <a:pt x="12105" y="1210"/>
                    <a:pt x="8787" y="3565"/>
                  </a:cubicBezTo>
                  <a:cubicBezTo>
                    <a:pt x="2782" y="7827"/>
                    <a:pt x="0" y="14232"/>
                    <a:pt x="2580" y="17866"/>
                  </a:cubicBezTo>
                  <a:cubicBezTo>
                    <a:pt x="3736" y="19496"/>
                    <a:pt x="5771" y="20292"/>
                    <a:pt x="8206" y="20292"/>
                  </a:cubicBezTo>
                  <a:cubicBezTo>
                    <a:pt x="11207" y="20292"/>
                    <a:pt x="14815" y="19082"/>
                    <a:pt x="18130" y="16730"/>
                  </a:cubicBezTo>
                  <a:cubicBezTo>
                    <a:pt x="24139" y="12464"/>
                    <a:pt x="26921" y="6063"/>
                    <a:pt x="24341" y="2425"/>
                  </a:cubicBezTo>
                  <a:cubicBezTo>
                    <a:pt x="23185" y="797"/>
                    <a:pt x="21150" y="0"/>
                    <a:pt x="18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1890900" y="3249794"/>
              <a:ext cx="138053" cy="184388"/>
            </a:xfrm>
            <a:custGeom>
              <a:avLst/>
              <a:gdLst/>
              <a:ahLst/>
              <a:cxnLst/>
              <a:rect l="l" t="t" r="r" b="b"/>
              <a:pathLst>
                <a:path w="2321" h="3100" extrusionOk="0">
                  <a:moveTo>
                    <a:pt x="0" y="0"/>
                  </a:moveTo>
                  <a:cubicBezTo>
                    <a:pt x="0" y="0"/>
                    <a:pt x="35" y="543"/>
                    <a:pt x="904" y="1781"/>
                  </a:cubicBezTo>
                  <a:cubicBezTo>
                    <a:pt x="1676" y="2877"/>
                    <a:pt x="2171" y="3065"/>
                    <a:pt x="2320" y="3099"/>
                  </a:cubicBezTo>
                  <a:cubicBezTo>
                    <a:pt x="2287" y="2809"/>
                    <a:pt x="2123" y="2328"/>
                    <a:pt x="1570" y="1587"/>
                  </a:cubicBezTo>
                  <a:cubicBezTo>
                    <a:pt x="553" y="222"/>
                    <a:pt x="0" y="0"/>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2470173" y="3003369"/>
              <a:ext cx="120209" cy="121458"/>
            </a:xfrm>
            <a:custGeom>
              <a:avLst/>
              <a:gdLst/>
              <a:ahLst/>
              <a:cxnLst/>
              <a:rect l="l" t="t" r="r" b="b"/>
              <a:pathLst>
                <a:path w="2021" h="2042" extrusionOk="0">
                  <a:moveTo>
                    <a:pt x="1258" y="1"/>
                  </a:moveTo>
                  <a:cubicBezTo>
                    <a:pt x="891" y="1"/>
                    <a:pt x="0" y="1990"/>
                    <a:pt x="0" y="1990"/>
                  </a:cubicBezTo>
                  <a:cubicBezTo>
                    <a:pt x="0" y="1990"/>
                    <a:pt x="191" y="2042"/>
                    <a:pt x="448" y="2042"/>
                  </a:cubicBezTo>
                  <a:cubicBezTo>
                    <a:pt x="777" y="2042"/>
                    <a:pt x="1217" y="1957"/>
                    <a:pt x="1505" y="1568"/>
                  </a:cubicBezTo>
                  <a:cubicBezTo>
                    <a:pt x="2020" y="875"/>
                    <a:pt x="1628" y="32"/>
                    <a:pt x="1266" y="1"/>
                  </a:cubicBezTo>
                  <a:cubicBezTo>
                    <a:pt x="1263" y="1"/>
                    <a:pt x="1260" y="1"/>
                    <a:pt x="1258" y="1"/>
                  </a:cubicBezTo>
                  <a:close/>
                </a:path>
              </a:pathLst>
            </a:custGeom>
            <a:solidFill>
              <a:srgbClr val="F0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027109" y="3307906"/>
              <a:ext cx="1489439" cy="1537261"/>
            </a:xfrm>
            <a:custGeom>
              <a:avLst/>
              <a:gdLst/>
              <a:ahLst/>
              <a:cxnLst/>
              <a:rect l="l" t="t" r="r" b="b"/>
              <a:pathLst>
                <a:path w="25041" h="25845" extrusionOk="0">
                  <a:moveTo>
                    <a:pt x="13814" y="0"/>
                  </a:moveTo>
                  <a:cubicBezTo>
                    <a:pt x="11846" y="0"/>
                    <a:pt x="10213" y="804"/>
                    <a:pt x="10213" y="804"/>
                  </a:cubicBezTo>
                  <a:lnTo>
                    <a:pt x="7108" y="14144"/>
                  </a:lnTo>
                  <a:cubicBezTo>
                    <a:pt x="7108" y="14144"/>
                    <a:pt x="6398" y="14209"/>
                    <a:pt x="6852" y="14983"/>
                  </a:cubicBezTo>
                  <a:cubicBezTo>
                    <a:pt x="4784" y="16990"/>
                    <a:pt x="0" y="22548"/>
                    <a:pt x="0" y="22548"/>
                  </a:cubicBezTo>
                  <a:lnTo>
                    <a:pt x="969" y="22998"/>
                  </a:lnTo>
                  <a:lnTo>
                    <a:pt x="9114" y="16212"/>
                  </a:lnTo>
                  <a:lnTo>
                    <a:pt x="13376" y="4214"/>
                  </a:lnTo>
                  <a:lnTo>
                    <a:pt x="18614" y="15632"/>
                  </a:lnTo>
                  <a:cubicBezTo>
                    <a:pt x="18614" y="15632"/>
                    <a:pt x="18614" y="17959"/>
                    <a:pt x="20876" y="21450"/>
                  </a:cubicBezTo>
                  <a:cubicBezTo>
                    <a:pt x="23139" y="24937"/>
                    <a:pt x="24337" y="25844"/>
                    <a:pt x="24337" y="25844"/>
                  </a:cubicBezTo>
                  <a:lnTo>
                    <a:pt x="25040" y="25326"/>
                  </a:lnTo>
                  <a:cubicBezTo>
                    <a:pt x="25040" y="25326"/>
                    <a:pt x="18731" y="10939"/>
                    <a:pt x="16632" y="675"/>
                  </a:cubicBezTo>
                  <a:cubicBezTo>
                    <a:pt x="15706" y="172"/>
                    <a:pt x="14724" y="0"/>
                    <a:pt x="13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2454708" y="1835896"/>
              <a:ext cx="405773" cy="644704"/>
            </a:xfrm>
            <a:custGeom>
              <a:avLst/>
              <a:gdLst/>
              <a:ahLst/>
              <a:cxnLst/>
              <a:rect l="l" t="t" r="r" b="b"/>
              <a:pathLst>
                <a:path w="6822" h="10839" extrusionOk="0">
                  <a:moveTo>
                    <a:pt x="4203" y="0"/>
                  </a:moveTo>
                  <a:cubicBezTo>
                    <a:pt x="3278" y="0"/>
                    <a:pt x="1268" y="71"/>
                    <a:pt x="1" y="639"/>
                  </a:cubicBezTo>
                  <a:cubicBezTo>
                    <a:pt x="844" y="5536"/>
                    <a:pt x="1837" y="10839"/>
                    <a:pt x="1837" y="10839"/>
                  </a:cubicBezTo>
                  <a:lnTo>
                    <a:pt x="3441" y="10600"/>
                  </a:lnTo>
                  <a:lnTo>
                    <a:pt x="2574" y="8027"/>
                  </a:lnTo>
                  <a:lnTo>
                    <a:pt x="2574" y="8027"/>
                  </a:lnTo>
                  <a:cubicBezTo>
                    <a:pt x="2574" y="8027"/>
                    <a:pt x="3251" y="8090"/>
                    <a:pt x="4091" y="8090"/>
                  </a:cubicBezTo>
                  <a:cubicBezTo>
                    <a:pt x="4929" y="8090"/>
                    <a:pt x="5930" y="8027"/>
                    <a:pt x="6583" y="7774"/>
                  </a:cubicBezTo>
                  <a:cubicBezTo>
                    <a:pt x="5993" y="4946"/>
                    <a:pt x="5825" y="4270"/>
                    <a:pt x="5825" y="4270"/>
                  </a:cubicBezTo>
                  <a:lnTo>
                    <a:pt x="5825" y="4270"/>
                  </a:lnTo>
                  <a:lnTo>
                    <a:pt x="6822" y="4440"/>
                  </a:lnTo>
                  <a:lnTo>
                    <a:pt x="4699" y="8"/>
                  </a:lnTo>
                  <a:cubicBezTo>
                    <a:pt x="4699" y="8"/>
                    <a:pt x="4511" y="0"/>
                    <a:pt x="4203" y="0"/>
                  </a:cubicBezTo>
                  <a:close/>
                </a:path>
              </a:pathLst>
            </a:custGeom>
            <a:solidFill>
              <a:srgbClr val="F0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2524537" y="2439499"/>
              <a:ext cx="210916" cy="58945"/>
            </a:xfrm>
            <a:custGeom>
              <a:avLst/>
              <a:gdLst/>
              <a:ahLst/>
              <a:cxnLst/>
              <a:rect l="l" t="t" r="r" b="b"/>
              <a:pathLst>
                <a:path w="3546" h="991" extrusionOk="0">
                  <a:moveTo>
                    <a:pt x="1749" y="1"/>
                  </a:moveTo>
                  <a:cubicBezTo>
                    <a:pt x="571" y="1"/>
                    <a:pt x="0" y="991"/>
                    <a:pt x="0" y="991"/>
                  </a:cubicBezTo>
                  <a:cubicBezTo>
                    <a:pt x="0" y="991"/>
                    <a:pt x="983" y="827"/>
                    <a:pt x="3546" y="663"/>
                  </a:cubicBezTo>
                  <a:cubicBezTo>
                    <a:pt x="2839" y="174"/>
                    <a:pt x="2241" y="1"/>
                    <a:pt x="1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2191035" y="2459603"/>
              <a:ext cx="1338062" cy="896185"/>
            </a:xfrm>
            <a:custGeom>
              <a:avLst/>
              <a:gdLst/>
              <a:ahLst/>
              <a:cxnLst/>
              <a:rect l="l" t="t" r="r" b="b"/>
              <a:pathLst>
                <a:path w="22496" h="15067" extrusionOk="0">
                  <a:moveTo>
                    <a:pt x="10070" y="0"/>
                  </a:moveTo>
                  <a:cubicBezTo>
                    <a:pt x="4934" y="0"/>
                    <a:pt x="2011" y="1810"/>
                    <a:pt x="2011" y="1810"/>
                  </a:cubicBezTo>
                  <a:lnTo>
                    <a:pt x="1" y="9716"/>
                  </a:lnTo>
                  <a:lnTo>
                    <a:pt x="2946" y="7655"/>
                  </a:lnTo>
                  <a:lnTo>
                    <a:pt x="4103" y="4202"/>
                  </a:lnTo>
                  <a:cubicBezTo>
                    <a:pt x="4103" y="4202"/>
                    <a:pt x="5399" y="8887"/>
                    <a:pt x="7294" y="14170"/>
                  </a:cubicBezTo>
                  <a:cubicBezTo>
                    <a:pt x="6696" y="14220"/>
                    <a:pt x="7095" y="15066"/>
                    <a:pt x="7095" y="15066"/>
                  </a:cubicBezTo>
                  <a:cubicBezTo>
                    <a:pt x="7095" y="15066"/>
                    <a:pt x="8823" y="14956"/>
                    <a:pt x="10698" y="14956"/>
                  </a:cubicBezTo>
                  <a:cubicBezTo>
                    <a:pt x="11636" y="14956"/>
                    <a:pt x="12611" y="14983"/>
                    <a:pt x="13425" y="15066"/>
                  </a:cubicBezTo>
                  <a:cubicBezTo>
                    <a:pt x="14619" y="15066"/>
                    <a:pt x="13623" y="14469"/>
                    <a:pt x="13623" y="14469"/>
                  </a:cubicBezTo>
                  <a:lnTo>
                    <a:pt x="11682" y="5297"/>
                  </a:lnTo>
                  <a:lnTo>
                    <a:pt x="16367" y="11979"/>
                  </a:lnTo>
                  <a:lnTo>
                    <a:pt x="22495" y="8089"/>
                  </a:lnTo>
                  <a:lnTo>
                    <a:pt x="21697" y="7143"/>
                  </a:lnTo>
                  <a:lnTo>
                    <a:pt x="16865" y="9085"/>
                  </a:lnTo>
                  <a:cubicBezTo>
                    <a:pt x="16865" y="9085"/>
                    <a:pt x="14469" y="4949"/>
                    <a:pt x="12326" y="114"/>
                  </a:cubicBezTo>
                  <a:cubicBezTo>
                    <a:pt x="11533" y="35"/>
                    <a:pt x="10780" y="0"/>
                    <a:pt x="100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31"/>
            <p:cNvSpPr/>
            <p:nvPr/>
          </p:nvSpPr>
          <p:spPr>
            <a:xfrm>
              <a:off x="3474607" y="4681716"/>
              <a:ext cx="389178" cy="267422"/>
            </a:xfrm>
            <a:custGeom>
              <a:avLst/>
              <a:gdLst/>
              <a:ahLst/>
              <a:cxnLst/>
              <a:rect l="l" t="t" r="r" b="b"/>
              <a:pathLst>
                <a:path w="6543" h="4496" extrusionOk="0">
                  <a:moveTo>
                    <a:pt x="6542" y="1"/>
                  </a:moveTo>
                  <a:lnTo>
                    <a:pt x="847" y="2174"/>
                  </a:lnTo>
                  <a:lnTo>
                    <a:pt x="704" y="2229"/>
                  </a:lnTo>
                  <a:lnTo>
                    <a:pt x="1" y="2747"/>
                  </a:lnTo>
                  <a:lnTo>
                    <a:pt x="1035" y="4495"/>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1932476" y="4649061"/>
              <a:ext cx="329876" cy="302218"/>
            </a:xfrm>
            <a:custGeom>
              <a:avLst/>
              <a:gdLst/>
              <a:ahLst/>
              <a:cxnLst/>
              <a:rect l="l" t="t" r="r" b="b"/>
              <a:pathLst>
                <a:path w="5546" h="5081" extrusionOk="0">
                  <a:moveTo>
                    <a:pt x="1591" y="0"/>
                  </a:moveTo>
                  <a:lnTo>
                    <a:pt x="1" y="874"/>
                  </a:lnTo>
                  <a:lnTo>
                    <a:pt x="2349" y="5044"/>
                  </a:lnTo>
                  <a:cubicBezTo>
                    <a:pt x="2349" y="5044"/>
                    <a:pt x="3662" y="5080"/>
                    <a:pt x="4573" y="5080"/>
                  </a:cubicBezTo>
                  <a:cubicBezTo>
                    <a:pt x="5028" y="5080"/>
                    <a:pt x="5383" y="5071"/>
                    <a:pt x="5423" y="5044"/>
                  </a:cubicBezTo>
                  <a:cubicBezTo>
                    <a:pt x="5546" y="4962"/>
                    <a:pt x="2956" y="3788"/>
                    <a:pt x="2956" y="3788"/>
                  </a:cubicBezTo>
                  <a:lnTo>
                    <a:pt x="2560" y="450"/>
                  </a:lnTo>
                  <a:lnTo>
                    <a:pt x="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2396656" y="1739181"/>
              <a:ext cx="458591" cy="556911"/>
            </a:xfrm>
            <a:custGeom>
              <a:avLst/>
              <a:gdLst/>
              <a:ahLst/>
              <a:cxnLst/>
              <a:rect l="l" t="t" r="r" b="b"/>
              <a:pathLst>
                <a:path w="7710" h="9363" extrusionOk="0">
                  <a:moveTo>
                    <a:pt x="6055" y="0"/>
                  </a:moveTo>
                  <a:cubicBezTo>
                    <a:pt x="5521" y="0"/>
                    <a:pt x="4312" y="282"/>
                    <a:pt x="2966" y="702"/>
                  </a:cubicBezTo>
                  <a:cubicBezTo>
                    <a:pt x="475" y="1480"/>
                    <a:pt x="1" y="2088"/>
                    <a:pt x="1" y="2088"/>
                  </a:cubicBezTo>
                  <a:lnTo>
                    <a:pt x="2243" y="9363"/>
                  </a:lnTo>
                  <a:lnTo>
                    <a:pt x="2983" y="9134"/>
                  </a:lnTo>
                  <a:lnTo>
                    <a:pt x="3270" y="4808"/>
                  </a:lnTo>
                  <a:lnTo>
                    <a:pt x="3993" y="4595"/>
                  </a:lnTo>
                  <a:lnTo>
                    <a:pt x="3270" y="2217"/>
                  </a:lnTo>
                  <a:cubicBezTo>
                    <a:pt x="3270" y="2217"/>
                    <a:pt x="5393" y="2044"/>
                    <a:pt x="6307" y="1784"/>
                  </a:cubicBezTo>
                  <a:cubicBezTo>
                    <a:pt x="7096" y="1560"/>
                    <a:pt x="7710" y="1240"/>
                    <a:pt x="6839" y="1240"/>
                  </a:cubicBezTo>
                  <a:cubicBezTo>
                    <a:pt x="6701" y="1240"/>
                    <a:pt x="6525" y="1248"/>
                    <a:pt x="6307" y="1266"/>
                  </a:cubicBezTo>
                  <a:cubicBezTo>
                    <a:pt x="7302" y="771"/>
                    <a:pt x="7274" y="590"/>
                    <a:pt x="6725" y="590"/>
                  </a:cubicBezTo>
                  <a:cubicBezTo>
                    <a:pt x="6460" y="590"/>
                    <a:pt x="6073" y="632"/>
                    <a:pt x="5621" y="702"/>
                  </a:cubicBezTo>
                  <a:cubicBezTo>
                    <a:pt x="6477" y="204"/>
                    <a:pt x="6511" y="0"/>
                    <a:pt x="6055" y="0"/>
                  </a:cubicBezTo>
                  <a:close/>
                </a:path>
              </a:pathLst>
            </a:custGeom>
            <a:solidFill>
              <a:srgbClr val="2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2538634" y="2024150"/>
              <a:ext cx="95584" cy="125086"/>
            </a:xfrm>
            <a:custGeom>
              <a:avLst/>
              <a:gdLst/>
              <a:ahLst/>
              <a:cxnLst/>
              <a:rect l="l" t="t" r="r" b="b"/>
              <a:pathLst>
                <a:path w="1607" h="2103" extrusionOk="0">
                  <a:moveTo>
                    <a:pt x="723" y="1"/>
                  </a:moveTo>
                  <a:cubicBezTo>
                    <a:pt x="507" y="1"/>
                    <a:pt x="290" y="104"/>
                    <a:pt x="187" y="464"/>
                  </a:cubicBezTo>
                  <a:cubicBezTo>
                    <a:pt x="1" y="1113"/>
                    <a:pt x="742" y="2103"/>
                    <a:pt x="1246" y="2103"/>
                  </a:cubicBezTo>
                  <a:cubicBezTo>
                    <a:pt x="1399" y="2103"/>
                    <a:pt x="1529" y="2012"/>
                    <a:pt x="1606" y="1795"/>
                  </a:cubicBezTo>
                  <a:lnTo>
                    <a:pt x="1306" y="190"/>
                  </a:lnTo>
                  <a:cubicBezTo>
                    <a:pt x="1306" y="190"/>
                    <a:pt x="1016" y="1"/>
                    <a:pt x="723" y="1"/>
                  </a:cubicBezTo>
                  <a:close/>
                </a:path>
              </a:pathLst>
            </a:custGeom>
            <a:solidFill>
              <a:srgbClr val="F0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3481506" y="2722088"/>
              <a:ext cx="294604" cy="201994"/>
            </a:xfrm>
            <a:custGeom>
              <a:avLst/>
              <a:gdLst/>
              <a:ahLst/>
              <a:cxnLst/>
              <a:rect l="l" t="t" r="r" b="b"/>
              <a:pathLst>
                <a:path w="4953" h="3396" extrusionOk="0">
                  <a:moveTo>
                    <a:pt x="2139" y="0"/>
                  </a:moveTo>
                  <a:cubicBezTo>
                    <a:pt x="2090" y="0"/>
                    <a:pt x="2033" y="19"/>
                    <a:pt x="1970" y="58"/>
                  </a:cubicBezTo>
                  <a:cubicBezTo>
                    <a:pt x="1618" y="284"/>
                    <a:pt x="1" y="2730"/>
                    <a:pt x="1" y="2730"/>
                  </a:cubicBezTo>
                  <a:lnTo>
                    <a:pt x="560" y="3396"/>
                  </a:lnTo>
                  <a:lnTo>
                    <a:pt x="1328" y="3010"/>
                  </a:lnTo>
                  <a:cubicBezTo>
                    <a:pt x="1359" y="3010"/>
                    <a:pt x="1389" y="3011"/>
                    <a:pt x="1418" y="3011"/>
                  </a:cubicBezTo>
                  <a:cubicBezTo>
                    <a:pt x="3806" y="3011"/>
                    <a:pt x="4089" y="1784"/>
                    <a:pt x="4311" y="1150"/>
                  </a:cubicBezTo>
                  <a:cubicBezTo>
                    <a:pt x="4888" y="669"/>
                    <a:pt x="4952" y="219"/>
                    <a:pt x="4952" y="219"/>
                  </a:cubicBezTo>
                  <a:lnTo>
                    <a:pt x="4952" y="219"/>
                  </a:lnTo>
                  <a:cubicBezTo>
                    <a:pt x="4952" y="219"/>
                    <a:pt x="2885" y="952"/>
                    <a:pt x="2297" y="952"/>
                  </a:cubicBezTo>
                  <a:cubicBezTo>
                    <a:pt x="2167" y="952"/>
                    <a:pt x="2110" y="917"/>
                    <a:pt x="2161" y="830"/>
                  </a:cubicBezTo>
                  <a:cubicBezTo>
                    <a:pt x="2424" y="382"/>
                    <a:pt x="2363" y="0"/>
                    <a:pt x="2139" y="0"/>
                  </a:cubicBezTo>
                  <a:close/>
                </a:path>
              </a:pathLst>
            </a:custGeom>
            <a:solidFill>
              <a:srgbClr val="F0C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542798" y="2021711"/>
              <a:ext cx="91421" cy="129666"/>
            </a:xfrm>
            <a:custGeom>
              <a:avLst/>
              <a:gdLst/>
              <a:ahLst/>
              <a:cxnLst/>
              <a:rect l="l" t="t" r="r" b="b"/>
              <a:pathLst>
                <a:path w="1537" h="2180" extrusionOk="0">
                  <a:moveTo>
                    <a:pt x="635" y="1"/>
                  </a:moveTo>
                  <a:cubicBezTo>
                    <a:pt x="502" y="1"/>
                    <a:pt x="364" y="38"/>
                    <a:pt x="260" y="136"/>
                  </a:cubicBezTo>
                  <a:cubicBezTo>
                    <a:pt x="188" y="198"/>
                    <a:pt x="137" y="275"/>
                    <a:pt x="100" y="357"/>
                  </a:cubicBezTo>
                  <a:cubicBezTo>
                    <a:pt x="65" y="439"/>
                    <a:pt x="32" y="528"/>
                    <a:pt x="24" y="620"/>
                  </a:cubicBezTo>
                  <a:cubicBezTo>
                    <a:pt x="1" y="801"/>
                    <a:pt x="35" y="982"/>
                    <a:pt x="90" y="1146"/>
                  </a:cubicBezTo>
                  <a:cubicBezTo>
                    <a:pt x="213" y="1477"/>
                    <a:pt x="413" y="1774"/>
                    <a:pt x="693" y="1989"/>
                  </a:cubicBezTo>
                  <a:cubicBezTo>
                    <a:pt x="827" y="2089"/>
                    <a:pt x="987" y="2180"/>
                    <a:pt x="1169" y="2180"/>
                  </a:cubicBezTo>
                  <a:cubicBezTo>
                    <a:pt x="1173" y="2180"/>
                    <a:pt x="1177" y="2180"/>
                    <a:pt x="1181" y="2180"/>
                  </a:cubicBezTo>
                  <a:cubicBezTo>
                    <a:pt x="1273" y="2173"/>
                    <a:pt x="1362" y="2129"/>
                    <a:pt x="1424" y="2064"/>
                  </a:cubicBezTo>
                  <a:cubicBezTo>
                    <a:pt x="1482" y="1999"/>
                    <a:pt x="1516" y="1917"/>
                    <a:pt x="1536" y="1836"/>
                  </a:cubicBezTo>
                  <a:lnTo>
                    <a:pt x="1536" y="1836"/>
                  </a:lnTo>
                  <a:cubicBezTo>
                    <a:pt x="1498" y="1910"/>
                    <a:pt x="1454" y="1982"/>
                    <a:pt x="1396" y="2036"/>
                  </a:cubicBezTo>
                  <a:cubicBezTo>
                    <a:pt x="1341" y="2082"/>
                    <a:pt x="1274" y="2106"/>
                    <a:pt x="1206" y="2106"/>
                  </a:cubicBezTo>
                  <a:cubicBezTo>
                    <a:pt x="1198" y="2106"/>
                    <a:pt x="1190" y="2106"/>
                    <a:pt x="1181" y="2105"/>
                  </a:cubicBezTo>
                  <a:cubicBezTo>
                    <a:pt x="1028" y="2098"/>
                    <a:pt x="884" y="2006"/>
                    <a:pt x="765" y="1900"/>
                  </a:cubicBezTo>
                  <a:cubicBezTo>
                    <a:pt x="523" y="1685"/>
                    <a:pt x="339" y="1401"/>
                    <a:pt x="229" y="1098"/>
                  </a:cubicBezTo>
                  <a:cubicBezTo>
                    <a:pt x="178" y="948"/>
                    <a:pt x="147" y="787"/>
                    <a:pt x="161" y="634"/>
                  </a:cubicBezTo>
                  <a:cubicBezTo>
                    <a:pt x="175" y="484"/>
                    <a:pt x="240" y="327"/>
                    <a:pt x="339" y="218"/>
                  </a:cubicBezTo>
                  <a:cubicBezTo>
                    <a:pt x="423" y="119"/>
                    <a:pt x="555" y="81"/>
                    <a:pt x="692" y="81"/>
                  </a:cubicBezTo>
                  <a:cubicBezTo>
                    <a:pt x="715" y="81"/>
                    <a:pt x="738" y="83"/>
                    <a:pt x="761" y="85"/>
                  </a:cubicBezTo>
                  <a:cubicBezTo>
                    <a:pt x="925" y="102"/>
                    <a:pt x="1082" y="160"/>
                    <a:pt x="1236" y="231"/>
                  </a:cubicBezTo>
                  <a:cubicBezTo>
                    <a:pt x="1100" y="129"/>
                    <a:pt x="942" y="58"/>
                    <a:pt x="772" y="13"/>
                  </a:cubicBezTo>
                  <a:cubicBezTo>
                    <a:pt x="728" y="5"/>
                    <a:pt x="682" y="1"/>
                    <a:pt x="635" y="1"/>
                  </a:cubicBezTo>
                  <a:close/>
                </a:path>
              </a:pathLst>
            </a:custGeom>
            <a:solidFill>
              <a:srgbClr val="CE9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2699289" y="2189326"/>
              <a:ext cx="97726" cy="37472"/>
            </a:xfrm>
            <a:custGeom>
              <a:avLst/>
              <a:gdLst/>
              <a:ahLst/>
              <a:cxnLst/>
              <a:rect l="l" t="t" r="r" b="b"/>
              <a:pathLst>
                <a:path w="1643" h="630" extrusionOk="0">
                  <a:moveTo>
                    <a:pt x="1" y="0"/>
                  </a:moveTo>
                  <a:cubicBezTo>
                    <a:pt x="107" y="119"/>
                    <a:pt x="215" y="239"/>
                    <a:pt x="346" y="334"/>
                  </a:cubicBezTo>
                  <a:cubicBezTo>
                    <a:pt x="472" y="434"/>
                    <a:pt x="615" y="512"/>
                    <a:pt x="772" y="574"/>
                  </a:cubicBezTo>
                  <a:cubicBezTo>
                    <a:pt x="873" y="607"/>
                    <a:pt x="983" y="629"/>
                    <a:pt x="1092" y="629"/>
                  </a:cubicBezTo>
                  <a:cubicBezTo>
                    <a:pt x="1152" y="629"/>
                    <a:pt x="1212" y="623"/>
                    <a:pt x="1270" y="607"/>
                  </a:cubicBezTo>
                  <a:cubicBezTo>
                    <a:pt x="1441" y="569"/>
                    <a:pt x="1581" y="443"/>
                    <a:pt x="1642" y="293"/>
                  </a:cubicBezTo>
                  <a:lnTo>
                    <a:pt x="1642" y="293"/>
                  </a:lnTo>
                  <a:cubicBezTo>
                    <a:pt x="1533" y="413"/>
                    <a:pt x="1390" y="481"/>
                    <a:pt x="1250" y="495"/>
                  </a:cubicBezTo>
                  <a:cubicBezTo>
                    <a:pt x="1224" y="497"/>
                    <a:pt x="1197" y="499"/>
                    <a:pt x="1171" y="499"/>
                  </a:cubicBezTo>
                  <a:cubicBezTo>
                    <a:pt x="1053" y="499"/>
                    <a:pt x="934" y="475"/>
                    <a:pt x="820" y="434"/>
                  </a:cubicBezTo>
                  <a:cubicBezTo>
                    <a:pt x="536" y="331"/>
                    <a:pt x="280" y="157"/>
                    <a:pt x="1" y="0"/>
                  </a:cubicBezTo>
                  <a:close/>
                </a:path>
              </a:pathLst>
            </a:custGeom>
            <a:solidFill>
              <a:srgbClr val="CE9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2570813" y="2048239"/>
              <a:ext cx="68224" cy="59956"/>
            </a:xfrm>
            <a:custGeom>
              <a:avLst/>
              <a:gdLst/>
              <a:ahLst/>
              <a:cxnLst/>
              <a:rect l="l" t="t" r="r" b="b"/>
              <a:pathLst>
                <a:path w="1147" h="1008" extrusionOk="0">
                  <a:moveTo>
                    <a:pt x="319" y="1"/>
                  </a:moveTo>
                  <a:cubicBezTo>
                    <a:pt x="263" y="1"/>
                    <a:pt x="208" y="14"/>
                    <a:pt x="158" y="48"/>
                  </a:cubicBezTo>
                  <a:cubicBezTo>
                    <a:pt x="38" y="137"/>
                    <a:pt x="4" y="270"/>
                    <a:pt x="0" y="393"/>
                  </a:cubicBezTo>
                  <a:cubicBezTo>
                    <a:pt x="41" y="277"/>
                    <a:pt x="113" y="171"/>
                    <a:pt x="202" y="130"/>
                  </a:cubicBezTo>
                  <a:cubicBezTo>
                    <a:pt x="228" y="119"/>
                    <a:pt x="254" y="115"/>
                    <a:pt x="281" y="115"/>
                  </a:cubicBezTo>
                  <a:cubicBezTo>
                    <a:pt x="351" y="115"/>
                    <a:pt x="422" y="146"/>
                    <a:pt x="489" y="188"/>
                  </a:cubicBezTo>
                  <a:cubicBezTo>
                    <a:pt x="581" y="246"/>
                    <a:pt x="670" y="321"/>
                    <a:pt x="751" y="403"/>
                  </a:cubicBezTo>
                  <a:cubicBezTo>
                    <a:pt x="822" y="465"/>
                    <a:pt x="884" y="537"/>
                    <a:pt x="950" y="607"/>
                  </a:cubicBezTo>
                  <a:lnTo>
                    <a:pt x="950" y="607"/>
                  </a:lnTo>
                  <a:cubicBezTo>
                    <a:pt x="931" y="620"/>
                    <a:pt x="913" y="633"/>
                    <a:pt x="895" y="648"/>
                  </a:cubicBezTo>
                  <a:cubicBezTo>
                    <a:pt x="857" y="686"/>
                    <a:pt x="816" y="744"/>
                    <a:pt x="827" y="812"/>
                  </a:cubicBezTo>
                  <a:cubicBezTo>
                    <a:pt x="837" y="874"/>
                    <a:pt x="881" y="911"/>
                    <a:pt x="919" y="942"/>
                  </a:cubicBezTo>
                  <a:cubicBezTo>
                    <a:pt x="959" y="969"/>
                    <a:pt x="1000" y="993"/>
                    <a:pt x="1048" y="1007"/>
                  </a:cubicBezTo>
                  <a:cubicBezTo>
                    <a:pt x="1011" y="976"/>
                    <a:pt x="977" y="946"/>
                    <a:pt x="950" y="911"/>
                  </a:cubicBezTo>
                  <a:cubicBezTo>
                    <a:pt x="922" y="878"/>
                    <a:pt x="901" y="837"/>
                    <a:pt x="905" y="806"/>
                  </a:cubicBezTo>
                  <a:cubicBezTo>
                    <a:pt x="912" y="747"/>
                    <a:pt x="994" y="703"/>
                    <a:pt x="1072" y="676"/>
                  </a:cubicBezTo>
                  <a:lnTo>
                    <a:pt x="1147" y="648"/>
                  </a:lnTo>
                  <a:lnTo>
                    <a:pt x="1096" y="580"/>
                  </a:lnTo>
                  <a:cubicBezTo>
                    <a:pt x="1018" y="485"/>
                    <a:pt x="946" y="386"/>
                    <a:pt x="854" y="300"/>
                  </a:cubicBezTo>
                  <a:cubicBezTo>
                    <a:pt x="813" y="253"/>
                    <a:pt x="765" y="212"/>
                    <a:pt x="714" y="174"/>
                  </a:cubicBezTo>
                  <a:cubicBezTo>
                    <a:pt x="666" y="133"/>
                    <a:pt x="611" y="100"/>
                    <a:pt x="557" y="69"/>
                  </a:cubicBezTo>
                  <a:cubicBezTo>
                    <a:pt x="489" y="32"/>
                    <a:pt x="404" y="1"/>
                    <a:pt x="319" y="1"/>
                  </a:cubicBezTo>
                  <a:close/>
                </a:path>
              </a:pathLst>
            </a:custGeom>
            <a:solidFill>
              <a:srgbClr val="CE9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2764241" y="2064656"/>
              <a:ext cx="36997" cy="26052"/>
            </a:xfrm>
            <a:custGeom>
              <a:avLst/>
              <a:gdLst/>
              <a:ahLst/>
              <a:cxnLst/>
              <a:rect l="l" t="t" r="r" b="b"/>
              <a:pathLst>
                <a:path w="622" h="438" extrusionOk="0">
                  <a:moveTo>
                    <a:pt x="298" y="1"/>
                  </a:moveTo>
                  <a:lnTo>
                    <a:pt x="298" y="1"/>
                  </a:lnTo>
                  <a:cubicBezTo>
                    <a:pt x="195" y="82"/>
                    <a:pt x="120" y="182"/>
                    <a:pt x="55" y="284"/>
                  </a:cubicBezTo>
                  <a:lnTo>
                    <a:pt x="1" y="366"/>
                  </a:lnTo>
                  <a:lnTo>
                    <a:pt x="103" y="390"/>
                  </a:lnTo>
                  <a:cubicBezTo>
                    <a:pt x="218" y="418"/>
                    <a:pt x="332" y="438"/>
                    <a:pt x="452" y="438"/>
                  </a:cubicBezTo>
                  <a:cubicBezTo>
                    <a:pt x="507" y="438"/>
                    <a:pt x="563" y="433"/>
                    <a:pt x="621" y="424"/>
                  </a:cubicBezTo>
                  <a:cubicBezTo>
                    <a:pt x="492" y="342"/>
                    <a:pt x="358" y="298"/>
                    <a:pt x="220" y="267"/>
                  </a:cubicBezTo>
                  <a:lnTo>
                    <a:pt x="220" y="267"/>
                  </a:lnTo>
                  <a:cubicBezTo>
                    <a:pt x="256" y="184"/>
                    <a:pt x="285" y="96"/>
                    <a:pt x="298" y="1"/>
                  </a:cubicBezTo>
                  <a:close/>
                </a:path>
              </a:pathLst>
            </a:custGeom>
            <a:solidFill>
              <a:srgbClr val="CE9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2737237" y="2002380"/>
              <a:ext cx="18915" cy="36759"/>
            </a:xfrm>
            <a:custGeom>
              <a:avLst/>
              <a:gdLst/>
              <a:ahLst/>
              <a:cxnLst/>
              <a:rect l="l" t="t" r="r" b="b"/>
              <a:pathLst>
                <a:path w="318" h="618" extrusionOk="0">
                  <a:moveTo>
                    <a:pt x="161" y="0"/>
                  </a:moveTo>
                  <a:cubicBezTo>
                    <a:pt x="72" y="0"/>
                    <a:pt x="1" y="140"/>
                    <a:pt x="1" y="307"/>
                  </a:cubicBezTo>
                  <a:cubicBezTo>
                    <a:pt x="1" y="478"/>
                    <a:pt x="72" y="618"/>
                    <a:pt x="161" y="618"/>
                  </a:cubicBezTo>
                  <a:cubicBezTo>
                    <a:pt x="250" y="618"/>
                    <a:pt x="318" y="478"/>
                    <a:pt x="318" y="307"/>
                  </a:cubicBezTo>
                  <a:cubicBezTo>
                    <a:pt x="318" y="140"/>
                    <a:pt x="250" y="0"/>
                    <a:pt x="161" y="0"/>
                  </a:cubicBezTo>
                  <a:close/>
                </a:path>
              </a:pathLst>
            </a:custGeom>
            <a:solidFill>
              <a:srgbClr val="1D2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2699527" y="1944328"/>
              <a:ext cx="69651" cy="34974"/>
            </a:xfrm>
            <a:custGeom>
              <a:avLst/>
              <a:gdLst/>
              <a:ahLst/>
              <a:cxnLst/>
              <a:rect l="l" t="t" r="r" b="b"/>
              <a:pathLst>
                <a:path w="1171" h="588" extrusionOk="0">
                  <a:moveTo>
                    <a:pt x="621" y="0"/>
                  </a:moveTo>
                  <a:cubicBezTo>
                    <a:pt x="413" y="0"/>
                    <a:pt x="183" y="134"/>
                    <a:pt x="0" y="587"/>
                  </a:cubicBezTo>
                  <a:lnTo>
                    <a:pt x="1170" y="273"/>
                  </a:lnTo>
                  <a:cubicBezTo>
                    <a:pt x="1170" y="273"/>
                    <a:pt x="919" y="0"/>
                    <a:pt x="621" y="0"/>
                  </a:cubicBezTo>
                  <a:close/>
                </a:path>
              </a:pathLst>
            </a:custGeom>
            <a:solidFill>
              <a:srgbClr val="2A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3660540" y="2821955"/>
              <a:ext cx="62157" cy="23554"/>
            </a:xfrm>
            <a:custGeom>
              <a:avLst/>
              <a:gdLst/>
              <a:ahLst/>
              <a:cxnLst/>
              <a:rect l="l" t="t" r="r" b="b"/>
              <a:pathLst>
                <a:path w="1045" h="396" extrusionOk="0">
                  <a:moveTo>
                    <a:pt x="1045" y="0"/>
                  </a:moveTo>
                  <a:lnTo>
                    <a:pt x="1045" y="0"/>
                  </a:lnTo>
                  <a:cubicBezTo>
                    <a:pt x="851" y="14"/>
                    <a:pt x="670" y="65"/>
                    <a:pt x="495" y="130"/>
                  </a:cubicBezTo>
                  <a:cubicBezTo>
                    <a:pt x="322" y="198"/>
                    <a:pt x="154" y="277"/>
                    <a:pt x="1" y="396"/>
                  </a:cubicBezTo>
                  <a:cubicBezTo>
                    <a:pt x="195" y="386"/>
                    <a:pt x="372" y="331"/>
                    <a:pt x="547" y="266"/>
                  </a:cubicBezTo>
                  <a:cubicBezTo>
                    <a:pt x="720" y="198"/>
                    <a:pt x="892" y="120"/>
                    <a:pt x="1045" y="0"/>
                  </a:cubicBezTo>
                  <a:close/>
                </a:path>
              </a:pathLst>
            </a:custGeom>
            <a:solidFill>
              <a:srgbClr val="CE9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4EB68897-EDC1-A876-FF2A-97BBDD911ADE}"/>
              </a:ext>
            </a:extLst>
          </p:cNvPr>
          <p:cNvSpPr>
            <a:spLocks noGrp="1"/>
          </p:cNvSpPr>
          <p:nvPr>
            <p:ph type="subTitle" idx="1"/>
          </p:nvPr>
        </p:nvSpPr>
        <p:spPr>
          <a:xfrm>
            <a:off x="956699" y="615592"/>
            <a:ext cx="7600452" cy="2980125"/>
          </a:xfrm>
        </p:spPr>
        <p:txBody>
          <a:bodyPr/>
          <a:lstStyle/>
          <a:p>
            <a:pPr algn="just"/>
            <a:r>
              <a:rPr lang="en-US" sz="1800" b="1" i="0" dirty="0">
                <a:solidFill>
                  <a:schemeClr val="tx1"/>
                </a:solidFill>
                <a:effectLst/>
                <a:latin typeface="Calibri" panose="020F0502020204030204" pitchFamily="34" charset="0"/>
                <a:cs typeface="Calibri" panose="020F0502020204030204" pitchFamily="34" charset="0"/>
              </a:rPr>
              <a:t>	</a:t>
            </a:r>
            <a:r>
              <a:rPr lang="en-US" sz="1200" dirty="0"/>
              <a:t>The loan process begins with a borrower submitting an application to a lender, providing necessary documentation such as income details and credit history. The lender reviews the application, assesses the borrower's creditworthiness, and conducts underwriting to determine the risk associated with the loan. If approved, the lender offers specific loan terms, and the borrower agrees to the terms by signing a loan agreement. The closing process involves finalizing the details, and once completed, the lender disburses the funds. The borrower then repays the loan through regular installments, covering both interest and principal. The process concludes when the borrower successfully completes the repayment, and any liens or claims on collateral are released. The loan process may vary based on the type of loan and lender policies</a:t>
            </a:r>
            <a:r>
              <a:rPr lang="en-US" sz="1200" dirty="0" smtClean="0"/>
              <a:t>. This analysis aims to find out the factors that influence a loan approval</a:t>
            </a:r>
            <a:endParaRPr lang="en-KE" sz="1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784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31"/>
          <p:cNvSpPr txBox="1">
            <a:spLocks noGrp="1"/>
          </p:cNvSpPr>
          <p:nvPr>
            <p:ph type="ctrTitle"/>
          </p:nvPr>
        </p:nvSpPr>
        <p:spPr>
          <a:xfrm>
            <a:off x="540327" y="874440"/>
            <a:ext cx="6089073" cy="57255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solidFill>
                  <a:schemeClr val="lt2"/>
                </a:solidFill>
              </a:rPr>
              <a:t>03. DATA UNDERSTANDING</a:t>
            </a:r>
            <a:endParaRPr sz="3200" dirty="0">
              <a:solidFill>
                <a:schemeClr val="dk1"/>
              </a:solidFill>
            </a:endParaRPr>
          </a:p>
        </p:txBody>
      </p:sp>
      <p:sp>
        <p:nvSpPr>
          <p:cNvPr id="3" name="Subtitle 2">
            <a:extLst>
              <a:ext uri="{FF2B5EF4-FFF2-40B4-BE49-F238E27FC236}">
                <a16:creationId xmlns:a16="http://schemas.microsoft.com/office/drawing/2014/main" id="{4EB68897-EDC1-A876-FF2A-97BBDD911ADE}"/>
              </a:ext>
            </a:extLst>
          </p:cNvPr>
          <p:cNvSpPr>
            <a:spLocks noGrp="1"/>
          </p:cNvSpPr>
          <p:nvPr>
            <p:ph type="subTitle" idx="1"/>
          </p:nvPr>
        </p:nvSpPr>
        <p:spPr>
          <a:xfrm>
            <a:off x="2608119" y="800100"/>
            <a:ext cx="5949032" cy="3252355"/>
          </a:xfrm>
        </p:spPr>
        <p:txBody>
          <a:bodyPr/>
          <a:lstStyle/>
          <a:p>
            <a:pPr algn="just"/>
            <a:r>
              <a:rPr lang="en-US" sz="1800" b="1" i="0" dirty="0">
                <a:solidFill>
                  <a:schemeClr val="tx1"/>
                </a:solidFill>
                <a:effectLst/>
                <a:latin typeface="Calibri" panose="020F0502020204030204" pitchFamily="34" charset="0"/>
                <a:cs typeface="Calibri" panose="020F0502020204030204" pitchFamily="34" charset="0"/>
              </a:rPr>
              <a:t>	</a:t>
            </a:r>
            <a:r>
              <a:rPr lang="en-US" dirty="0"/>
              <a:t>The loan approval dataset is a collection of financial records and associated information used to determine the eligibility of individuals or organizations for obtaining loans from a lending institution. It includes various factors such as cibil score, income, employment status, loan term, loan amount, assets value, and loan status. This dataset is commonly used in machine learning and data analysis to develop models and algorithms that predict the likelihood of loan approval based on the given features. </a:t>
            </a:r>
            <a:endParaRPr lang="en-KE" b="1" dirty="0">
              <a:solidFill>
                <a:schemeClr val="tx1"/>
              </a:solidFill>
              <a:latin typeface="Calibri" panose="020F0502020204030204" pitchFamily="34" charset="0"/>
              <a:cs typeface="Calibri" panose="020F0502020204030204" pitchFamily="34" charset="0"/>
            </a:endParaRPr>
          </a:p>
        </p:txBody>
      </p:sp>
      <p:pic>
        <p:nvPicPr>
          <p:cNvPr id="43" name="Google Shape;548;p43"/>
          <p:cNvPicPr preferRelativeResize="0"/>
          <p:nvPr/>
        </p:nvPicPr>
        <p:blipFill rotWithShape="1">
          <a:blip r:embed="rId3">
            <a:alphaModFix/>
          </a:blip>
          <a:srcRect t="7741" b="7741"/>
          <a:stretch/>
        </p:blipFill>
        <p:spPr>
          <a:xfrm>
            <a:off x="331690" y="2228676"/>
            <a:ext cx="2276429" cy="2010815"/>
          </a:xfrm>
          <a:prstGeom prst="round2SameRect">
            <a:avLst>
              <a:gd name="adj1" fmla="val 50000"/>
              <a:gd name="adj2" fmla="val 0"/>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5" name="Google Shape;515;p31"/>
          <p:cNvSpPr txBox="1">
            <a:spLocks noGrp="1"/>
          </p:cNvSpPr>
          <p:nvPr>
            <p:ph type="ctrTitle"/>
          </p:nvPr>
        </p:nvSpPr>
        <p:spPr>
          <a:xfrm>
            <a:off x="571500" y="874440"/>
            <a:ext cx="6057900" cy="57255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solidFill>
                  <a:schemeClr val="lt2"/>
                </a:solidFill>
              </a:rPr>
              <a:t>03. DATA </a:t>
            </a:r>
            <a:r>
              <a:rPr lang="en" sz="3200" dirty="0" smtClean="0">
                <a:solidFill>
                  <a:schemeClr val="lt2"/>
                </a:solidFill>
              </a:rPr>
              <a:t>FEATURES</a:t>
            </a:r>
            <a:endParaRPr sz="3200" dirty="0">
              <a:solidFill>
                <a:schemeClr val="dk1"/>
              </a:solidFill>
            </a:endParaRPr>
          </a:p>
        </p:txBody>
      </p:sp>
      <p:sp>
        <p:nvSpPr>
          <p:cNvPr id="3" name="Subtitle 2">
            <a:extLst>
              <a:ext uri="{FF2B5EF4-FFF2-40B4-BE49-F238E27FC236}">
                <a16:creationId xmlns:a16="http://schemas.microsoft.com/office/drawing/2014/main" id="{4EB68897-EDC1-A876-FF2A-97BBDD911ADE}"/>
              </a:ext>
            </a:extLst>
          </p:cNvPr>
          <p:cNvSpPr>
            <a:spLocks noGrp="1"/>
          </p:cNvSpPr>
          <p:nvPr>
            <p:ph type="subTitle" idx="1"/>
          </p:nvPr>
        </p:nvSpPr>
        <p:spPr>
          <a:xfrm>
            <a:off x="3953410" y="800099"/>
            <a:ext cx="4603741" cy="35009969"/>
          </a:xfrm>
        </p:spPr>
        <p:txBody>
          <a:bodyPr/>
          <a:lstStyle/>
          <a:p>
            <a:pPr algn="just"/>
            <a:r>
              <a:rPr lang="en-US" sz="1800" b="1" i="0" dirty="0">
                <a:solidFill>
                  <a:schemeClr val="tx1"/>
                </a:solidFill>
                <a:effectLst/>
                <a:latin typeface="Calibri" panose="020F0502020204030204" pitchFamily="34" charset="0"/>
                <a:cs typeface="Calibri" panose="020F0502020204030204" pitchFamily="34" charset="0"/>
              </a:rPr>
              <a:t>	</a:t>
            </a:r>
            <a:endParaRPr lang="en-KE" b="1" dirty="0">
              <a:solidFill>
                <a:schemeClr val="tx1"/>
              </a:solidFill>
              <a:latin typeface="Calibri" panose="020F0502020204030204" pitchFamily="34" charset="0"/>
              <a:cs typeface="Calibri" panose="020F0502020204030204" pitchFamily="34" charset="0"/>
            </a:endParaRPr>
          </a:p>
        </p:txBody>
      </p:sp>
      <p:sp>
        <p:nvSpPr>
          <p:cNvPr id="4" name="Rectangle 2"/>
          <p:cNvSpPr>
            <a:spLocks noChangeArrowheads="1"/>
          </p:cNvSpPr>
          <p:nvPr/>
        </p:nvSpPr>
        <p:spPr bwMode="auto">
          <a:xfrm>
            <a:off x="571499" y="1723451"/>
            <a:ext cx="7985651"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b="1" dirty="0" smtClean="0">
                <a:solidFill>
                  <a:schemeClr val="tx1"/>
                </a:solidFill>
                <a:latin typeface="Arial" panose="020B0604020202020204" pitchFamily="34" charset="0"/>
              </a:rPr>
              <a:t>Columns</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no_of_dependents</a:t>
            </a:r>
            <a:r>
              <a:rPr kumimoji="0" lang="en-US" altLang="en-US" sz="1100" b="0" i="0" u="none" strike="noStrike" cap="none" normalizeH="0" baseline="0" dirty="0" smtClean="0">
                <a:ln>
                  <a:noFill/>
                </a:ln>
                <a:solidFill>
                  <a:schemeClr val="tx1"/>
                </a:solidFill>
                <a:effectLst/>
              </a:rPr>
              <a:t>: Number of Dependents of the Applicant</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education</a:t>
            </a:r>
            <a:r>
              <a:rPr kumimoji="0" lang="en-US" altLang="en-US" sz="1100" b="0" i="0" u="none" strike="noStrike" cap="none" normalizeH="0" baseline="0" dirty="0" smtClean="0">
                <a:ln>
                  <a:noFill/>
                </a:ln>
                <a:solidFill>
                  <a:schemeClr val="tx1"/>
                </a:solidFill>
                <a:effectLst/>
              </a:rPr>
              <a:t>: Education of the Applicant (Graduate/Not Graduate)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self_employed</a:t>
            </a:r>
            <a:r>
              <a:rPr kumimoji="0" lang="en-US" altLang="en-US" sz="1100" b="0" i="0" u="none" strike="noStrike" cap="none" normalizeH="0" baseline="0" dirty="0" smtClean="0">
                <a:ln>
                  <a:noFill/>
                </a:ln>
                <a:solidFill>
                  <a:schemeClr val="tx1"/>
                </a:solidFill>
                <a:effectLst/>
              </a:rPr>
              <a:t>: Employment Status of the Applicant</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income_annum</a:t>
            </a:r>
            <a:r>
              <a:rPr kumimoji="0" lang="en-US" altLang="en-US" sz="1100" b="0" i="0" u="none" strike="noStrike" cap="none" normalizeH="0" baseline="0" dirty="0" smtClean="0">
                <a:ln>
                  <a:noFill/>
                </a:ln>
                <a:solidFill>
                  <a:schemeClr val="tx1"/>
                </a:solidFill>
                <a:effectLst/>
              </a:rPr>
              <a:t>: Annual Income of the Applicant </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loan_amount</a:t>
            </a:r>
            <a:r>
              <a:rPr kumimoji="0" lang="en-US" altLang="en-US" sz="1100" b="0" i="0" u="none" strike="noStrike" cap="none" normalizeH="0" baseline="0" dirty="0" smtClean="0">
                <a:ln>
                  <a:noFill/>
                </a:ln>
                <a:solidFill>
                  <a:schemeClr val="tx1"/>
                </a:solidFill>
                <a:effectLst/>
              </a:rPr>
              <a:t>: Loan Amount</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loan_term</a:t>
            </a:r>
            <a:r>
              <a:rPr kumimoji="0" lang="en-US" altLang="en-US" sz="1100" b="0" i="0" u="none" strike="noStrike" cap="none" normalizeH="0" baseline="0" dirty="0" smtClean="0">
                <a:ln>
                  <a:noFill/>
                </a:ln>
                <a:solidFill>
                  <a:schemeClr val="tx1"/>
                </a:solidFill>
                <a:effectLst/>
              </a:rPr>
              <a:t>: Loan Term in Years</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cibil_score</a:t>
            </a:r>
            <a:r>
              <a:rPr kumimoji="0" lang="en-US" altLang="en-US" sz="1100" b="0" i="0" u="none" strike="noStrike" cap="none" normalizeH="0" baseline="0" dirty="0" smtClean="0">
                <a:ln>
                  <a:noFill/>
                </a:ln>
                <a:solidFill>
                  <a:schemeClr val="tx1"/>
                </a:solidFill>
                <a:effectLst/>
              </a:rPr>
              <a:t>: Credit Score </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residential_assets_value</a:t>
            </a:r>
            <a:r>
              <a:rPr kumimoji="0" lang="en-US" altLang="en-US" sz="1100" b="0" i="0" u="none" strike="noStrike" cap="none" normalizeH="0" baseline="0" dirty="0" smtClean="0">
                <a:ln>
                  <a:noFill/>
                </a:ln>
                <a:solidFill>
                  <a:schemeClr val="tx1"/>
                </a:solidFill>
                <a:effectLst/>
              </a:rPr>
              <a:t>total value of residential properties owned by an individual </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commercial_assets_value</a:t>
            </a:r>
            <a:r>
              <a:rPr kumimoji="0" lang="en-US" altLang="en-US" sz="1100" b="0" i="0" u="none" strike="noStrike" cap="none" normalizeH="0" baseline="0" dirty="0" smtClean="0">
                <a:ln>
                  <a:noFill/>
                </a:ln>
                <a:solidFill>
                  <a:schemeClr val="tx1"/>
                </a:solidFill>
                <a:effectLst/>
              </a:rPr>
              <a:t> total value of commercial properties owned by individual </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luxury_assets_value</a:t>
            </a:r>
            <a:r>
              <a:rPr kumimoji="0" lang="en-US" altLang="en-US" sz="1100" b="0" i="0" u="none" strike="noStrike" cap="none" normalizeH="0" baseline="0" dirty="0" smtClean="0">
                <a:ln>
                  <a:noFill/>
                </a:ln>
                <a:solidFill>
                  <a:schemeClr val="tx1"/>
                </a:solidFill>
                <a:effectLst/>
              </a:rPr>
              <a:t> total value of high end assets owned by an individual</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bank_asset_value</a:t>
            </a:r>
            <a:r>
              <a:rPr kumimoji="0" lang="en-US" altLang="en-US" sz="1100" b="0" i="0" u="none" strike="noStrike" cap="none" normalizeH="0" baseline="0" dirty="0" smtClean="0">
                <a:ln>
                  <a:noFill/>
                </a:ln>
                <a:solidFill>
                  <a:schemeClr val="tx1"/>
                </a:solidFill>
                <a:effectLst/>
              </a:rPr>
              <a:t>total value of assets held by a bank </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smtClean="0">
                <a:ln>
                  <a:noFill/>
                </a:ln>
                <a:solidFill>
                  <a:schemeClr val="tx1"/>
                </a:solidFill>
                <a:effectLst/>
                <a:latin typeface="Arial Unicode MS" panose="020B0604020202020204" pitchFamily="34" charset="-128"/>
              </a:rPr>
              <a:t>loan status</a:t>
            </a:r>
            <a:r>
              <a:rPr kumimoji="0" lang="en-US" altLang="en-US" sz="1100" b="0" i="0" u="none" strike="noStrike" cap="none" normalizeH="0" baseline="0" dirty="0" smtClean="0">
                <a:ln>
                  <a:noFill/>
                </a:ln>
                <a:solidFill>
                  <a:schemeClr val="tx1"/>
                </a:solidFill>
                <a:effectLst/>
              </a:rPr>
              <a:t>: Loan Approval Status (Approved/Rejected)</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1548721"/>
      </p:ext>
    </p:extLst>
  </p:cSld>
  <p:clrMapOvr>
    <a:masterClrMapping/>
  </p:clrMapOvr>
</p:sld>
</file>

<file path=ppt/theme/theme1.xml><?xml version="1.0" encoding="utf-8"?>
<a:theme xmlns:a="http://schemas.openxmlformats.org/drawingml/2006/main" name="Bank Loan Proposal by Slidesgo">
  <a:themeElements>
    <a:clrScheme name="Simple Light">
      <a:dk1>
        <a:srgbClr val="FFFFFF"/>
      </a:dk1>
      <a:lt1>
        <a:srgbClr val="5680BC"/>
      </a:lt1>
      <a:dk2>
        <a:srgbClr val="6BBD9B"/>
      </a:dk2>
      <a:lt2>
        <a:srgbClr val="9BBEEE"/>
      </a:lt2>
      <a:accent1>
        <a:srgbClr val="EFEFEF"/>
      </a:accent1>
      <a:accent2>
        <a:srgbClr val="FFFFFF"/>
      </a:accent2>
      <a:accent3>
        <a:srgbClr val="FFFFFF"/>
      </a:accent3>
      <a:accent4>
        <a:srgbClr val="FFFFFF"/>
      </a:accent4>
      <a:accent5>
        <a:srgbClr val="FFFFFF"/>
      </a:accent5>
      <a:accent6>
        <a:srgbClr val="FFFFFF"/>
      </a:accent6>
      <a:hlink>
        <a:srgbClr val="5680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796</Words>
  <Application>Microsoft Office PowerPoint</Application>
  <PresentationFormat>On-screen Show (16:9)</PresentationFormat>
  <Paragraphs>114</Paragraphs>
  <Slides>19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Inter</vt:lpstr>
      <vt:lpstr>Roboto Condensed</vt:lpstr>
      <vt:lpstr>Calibri</vt:lpstr>
      <vt:lpstr>Lexend Deca</vt:lpstr>
      <vt:lpstr>Arial</vt:lpstr>
      <vt:lpstr>Bebas Neue</vt:lpstr>
      <vt:lpstr>Arial Unicode MS</vt:lpstr>
      <vt:lpstr>Bank Loan Proposal by Slidesgo</vt:lpstr>
      <vt:lpstr>LOAN APPROVAL ANALYSIS</vt:lpstr>
      <vt:lpstr>01</vt:lpstr>
      <vt:lpstr>In the project, we will be working on loan approval  analysis for stakeholders in the financial sector. The stakeholder is the financial institutions, and loan borrowers, who are in the business of loans. Borrowers can use this information to improve their credit worthiness to help them access loans. Financial Institutions can use the information to identify factors that can help them pick out credit worthy applicants. helps prospective homeowners</vt:lpstr>
      <vt:lpstr>Financial Institutions  Credit Applicants  Investors  Entrepreneurs  </vt:lpstr>
      <vt:lpstr>2.2 PROBLEM  STATEMENT</vt:lpstr>
      <vt:lpstr>2.1 OBJECTIVES</vt:lpstr>
      <vt:lpstr>03. BUSINESS     UNDERSTANDING</vt:lpstr>
      <vt:lpstr>03. DATA UNDERSTANDING</vt:lpstr>
      <vt:lpstr>03. DATA FEATURES</vt:lpstr>
      <vt:lpstr>DATA ANALYSIS</vt:lpstr>
      <vt:lpstr>PowerPoint Presentation</vt:lpstr>
      <vt:lpstr>PowerPoint Presentation</vt:lpstr>
      <vt:lpstr>PowerPoint Presentation</vt:lpstr>
      <vt:lpstr>PowerPoint Presentation</vt:lpstr>
      <vt:lpstr>PowerPoint Presentation</vt:lpstr>
      <vt:lpstr>PowerPoint Presentation</vt:lpstr>
      <vt:lpstr>Our analysis revealed several important insights:   i.) Loan Amount and Annual Income: We found a strong positive correlation between loan amount and annual income. As expected, individuals with higher annual incomes were more likely to secure larger loan amounts. This underscores the importance of a borrower's financial capacity in determining loan approval.      ii.)Loan Term and Approval Rate: Shorter loan terms, particularly 2 and 4 years, exhibited higher approval rates compared to longer terms. This suggests that borrowers opting for shorter loan durations are perceived as lower risk by lenders.     Iii.) Asset Values and Income: Luxury asset values and bank asset values demonstrated stronger positive correlations with annual income compared to residential and commercial asset values. This suggests that higher-income individuals are more likely to possess luxury items and maintain larger bank assets.      Iv.)Categorical Variables: Our ANOVA tests examined the relationships between categorical variables (no_of_dependents, education, self_employed) and loan amount. While some variables showed minor effects on loan amount, none exhibited statistically significant relationships.     V.) Machine Learning model: We used Random Forest model, which has ability to handle non-linearity, interactions between variables, and potential outliers, correctly predicted approximately 97% ~ 98% loan applications. This model allowed us to identify the most influential features in predicting loan approvals and made predictive performance remain reliable across various scenarios. While the model performs well, there's always room for improvement by gathering more data, refine features, and fine-tune model parameters to enhance predictive accuracy further.  C</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APPROVAL ANALYSIS</dc:title>
  <dc:creator>User</dc:creator>
  <cp:lastModifiedBy>Windows User</cp:lastModifiedBy>
  <cp:revision>31</cp:revision>
  <dcterms:modified xsi:type="dcterms:W3CDTF">2023-12-01T20:25:50Z</dcterms:modified>
</cp:coreProperties>
</file>